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notesMasterIdLst>
    <p:notesMasterId r:id="rId217"/>
  </p:notesMasterIdLst>
  <p:sldIdLst>
    <p:sldId id="256" r:id="rId2"/>
    <p:sldId id="257" r:id="rId3"/>
    <p:sldId id="258" r:id="rId4"/>
    <p:sldId id="498" r:id="rId5"/>
    <p:sldId id="494" r:id="rId6"/>
    <p:sldId id="497" r:id="rId7"/>
    <p:sldId id="496" r:id="rId8"/>
    <p:sldId id="495" r:id="rId9"/>
    <p:sldId id="355" r:id="rId10"/>
    <p:sldId id="499" r:id="rId11"/>
    <p:sldId id="500" r:id="rId12"/>
    <p:sldId id="501" r:id="rId13"/>
    <p:sldId id="502" r:id="rId14"/>
    <p:sldId id="356" r:id="rId15"/>
    <p:sldId id="357" r:id="rId16"/>
    <p:sldId id="358" r:id="rId17"/>
    <p:sldId id="359" r:id="rId18"/>
    <p:sldId id="360" r:id="rId19"/>
    <p:sldId id="261" r:id="rId20"/>
    <p:sldId id="262" r:id="rId21"/>
    <p:sldId id="263" r:id="rId22"/>
    <p:sldId id="264" r:id="rId23"/>
    <p:sldId id="265" r:id="rId24"/>
    <p:sldId id="268" r:id="rId25"/>
    <p:sldId id="267" r:id="rId26"/>
    <p:sldId id="266"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1" r:id="rId49"/>
    <p:sldId id="290" r:id="rId50"/>
    <p:sldId id="292" r:id="rId51"/>
    <p:sldId id="293" r:id="rId52"/>
    <p:sldId id="294" r:id="rId53"/>
    <p:sldId id="295" r:id="rId54"/>
    <p:sldId id="334" r:id="rId55"/>
    <p:sldId id="335" r:id="rId56"/>
    <p:sldId id="336" r:id="rId57"/>
    <p:sldId id="337" r:id="rId58"/>
    <p:sldId id="338" r:id="rId59"/>
    <p:sldId id="339" r:id="rId60"/>
    <p:sldId id="348" r:id="rId61"/>
    <p:sldId id="347" r:id="rId62"/>
    <p:sldId id="346" r:id="rId63"/>
    <p:sldId id="345" r:id="rId64"/>
    <p:sldId id="344" r:id="rId65"/>
    <p:sldId id="343" r:id="rId66"/>
    <p:sldId id="342" r:id="rId67"/>
    <p:sldId id="341" r:id="rId68"/>
    <p:sldId id="340" r:id="rId69"/>
    <p:sldId id="349" r:id="rId70"/>
    <p:sldId id="350" r:id="rId71"/>
    <p:sldId id="351" r:id="rId72"/>
    <p:sldId id="352" r:id="rId73"/>
    <p:sldId id="353"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4" r:id="rId87"/>
    <p:sldId id="385" r:id="rId88"/>
    <p:sldId id="461" r:id="rId89"/>
    <p:sldId id="462" r:id="rId90"/>
    <p:sldId id="463" r:id="rId91"/>
    <p:sldId id="464" r:id="rId92"/>
    <p:sldId id="465" r:id="rId93"/>
    <p:sldId id="466" r:id="rId94"/>
    <p:sldId id="467" r:id="rId95"/>
    <p:sldId id="468" r:id="rId96"/>
    <p:sldId id="469" r:id="rId97"/>
    <p:sldId id="470" r:id="rId98"/>
    <p:sldId id="471" r:id="rId99"/>
    <p:sldId id="472" r:id="rId100"/>
    <p:sldId id="473" r:id="rId101"/>
    <p:sldId id="474" r:id="rId102"/>
    <p:sldId id="398" r:id="rId103"/>
    <p:sldId id="399" r:id="rId104"/>
    <p:sldId id="400" r:id="rId105"/>
    <p:sldId id="401" r:id="rId106"/>
    <p:sldId id="402" r:id="rId107"/>
    <p:sldId id="403" r:id="rId108"/>
    <p:sldId id="404" r:id="rId109"/>
    <p:sldId id="405" r:id="rId110"/>
    <p:sldId id="406" r:id="rId111"/>
    <p:sldId id="407" r:id="rId112"/>
    <p:sldId id="408" r:id="rId113"/>
    <p:sldId id="409" r:id="rId114"/>
    <p:sldId id="410" r:id="rId115"/>
    <p:sldId id="411" r:id="rId116"/>
    <p:sldId id="412" r:id="rId117"/>
    <p:sldId id="413" r:id="rId118"/>
    <p:sldId id="414" r:id="rId119"/>
    <p:sldId id="415" r:id="rId120"/>
    <p:sldId id="416" r:id="rId121"/>
    <p:sldId id="417" r:id="rId122"/>
    <p:sldId id="418" r:id="rId123"/>
    <p:sldId id="419" r:id="rId124"/>
    <p:sldId id="420" r:id="rId125"/>
    <p:sldId id="421" r:id="rId126"/>
    <p:sldId id="422" r:id="rId127"/>
    <p:sldId id="423" r:id="rId128"/>
    <p:sldId id="424" r:id="rId129"/>
    <p:sldId id="425" r:id="rId130"/>
    <p:sldId id="426" r:id="rId131"/>
    <p:sldId id="427" r:id="rId132"/>
    <p:sldId id="428" r:id="rId133"/>
    <p:sldId id="429" r:id="rId134"/>
    <p:sldId id="430" r:id="rId135"/>
    <p:sldId id="431" r:id="rId136"/>
    <p:sldId id="432" r:id="rId137"/>
    <p:sldId id="433" r:id="rId138"/>
    <p:sldId id="434" r:id="rId139"/>
    <p:sldId id="435" r:id="rId140"/>
    <p:sldId id="436" r:id="rId141"/>
    <p:sldId id="437" r:id="rId142"/>
    <p:sldId id="438" r:id="rId143"/>
    <p:sldId id="439" r:id="rId144"/>
    <p:sldId id="440" r:id="rId145"/>
    <p:sldId id="441" r:id="rId146"/>
    <p:sldId id="442" r:id="rId147"/>
    <p:sldId id="443" r:id="rId148"/>
    <p:sldId id="444" r:id="rId149"/>
    <p:sldId id="445" r:id="rId150"/>
    <p:sldId id="446" r:id="rId151"/>
    <p:sldId id="447" r:id="rId152"/>
    <p:sldId id="448" r:id="rId153"/>
    <p:sldId id="449" r:id="rId154"/>
    <p:sldId id="450" r:id="rId155"/>
    <p:sldId id="451" r:id="rId156"/>
    <p:sldId id="452" r:id="rId157"/>
    <p:sldId id="453" r:id="rId158"/>
    <p:sldId id="454" r:id="rId159"/>
    <p:sldId id="455" r:id="rId160"/>
    <p:sldId id="456" r:id="rId161"/>
    <p:sldId id="457" r:id="rId162"/>
    <p:sldId id="458" r:id="rId163"/>
    <p:sldId id="459" r:id="rId164"/>
    <p:sldId id="460" r:id="rId165"/>
    <p:sldId id="302" r:id="rId166"/>
    <p:sldId id="303" r:id="rId167"/>
    <p:sldId id="304" r:id="rId168"/>
    <p:sldId id="305" r:id="rId169"/>
    <p:sldId id="306" r:id="rId170"/>
    <p:sldId id="307" r:id="rId171"/>
    <p:sldId id="308" r:id="rId172"/>
    <p:sldId id="310" r:id="rId173"/>
    <p:sldId id="311" r:id="rId174"/>
    <p:sldId id="312" r:id="rId175"/>
    <p:sldId id="313" r:id="rId176"/>
    <p:sldId id="314" r:id="rId177"/>
    <p:sldId id="315" r:id="rId178"/>
    <p:sldId id="316" r:id="rId179"/>
    <p:sldId id="317" r:id="rId180"/>
    <p:sldId id="318" r:id="rId181"/>
    <p:sldId id="319" r:id="rId182"/>
    <p:sldId id="320" r:id="rId183"/>
    <p:sldId id="321" r:id="rId184"/>
    <p:sldId id="322" r:id="rId185"/>
    <p:sldId id="323" r:id="rId186"/>
    <p:sldId id="324" r:id="rId187"/>
    <p:sldId id="325" r:id="rId188"/>
    <p:sldId id="326" r:id="rId189"/>
    <p:sldId id="327" r:id="rId190"/>
    <p:sldId id="328" r:id="rId191"/>
    <p:sldId id="329" r:id="rId192"/>
    <p:sldId id="330" r:id="rId193"/>
    <p:sldId id="331" r:id="rId194"/>
    <p:sldId id="332" r:id="rId195"/>
    <p:sldId id="333" r:id="rId196"/>
    <p:sldId id="475" r:id="rId197"/>
    <p:sldId id="476" r:id="rId198"/>
    <p:sldId id="477" r:id="rId199"/>
    <p:sldId id="478" r:id="rId200"/>
    <p:sldId id="479" r:id="rId201"/>
    <p:sldId id="480" r:id="rId202"/>
    <p:sldId id="481" r:id="rId203"/>
    <p:sldId id="482" r:id="rId204"/>
    <p:sldId id="483" r:id="rId205"/>
    <p:sldId id="484" r:id="rId206"/>
    <p:sldId id="485" r:id="rId207"/>
    <p:sldId id="486" r:id="rId208"/>
    <p:sldId id="487" r:id="rId209"/>
    <p:sldId id="488" r:id="rId210"/>
    <p:sldId id="489" r:id="rId211"/>
    <p:sldId id="490" r:id="rId212"/>
    <p:sldId id="491" r:id="rId213"/>
    <p:sldId id="492" r:id="rId214"/>
    <p:sldId id="493" r:id="rId215"/>
    <p:sldId id="503" r:id="rId2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1" d="100"/>
          <a:sy n="111" d="100"/>
        </p:scale>
        <p:origin x="396" y="102"/>
      </p:cViewPr>
      <p:guideLst/>
    </p:cSldViewPr>
  </p:slideViewPr>
  <p:notesTextViewPr>
    <p:cViewPr>
      <p:scale>
        <a:sx n="1" d="1"/>
        <a:sy n="1" d="1"/>
      </p:scale>
      <p:origin x="0" y="0"/>
    </p:cViewPr>
  </p:notesTextViewPr>
  <p:sorterViewPr>
    <p:cViewPr>
      <p:scale>
        <a:sx n="100" d="100"/>
        <a:sy n="100" d="100"/>
      </p:scale>
      <p:origin x="0" y="-1735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eh marzuq" userId="acadf8ade4d584e3" providerId="LiveId" clId="{809C8D1E-6452-4A3E-AF37-D4BA6AF5C3F4}"/>
    <pc:docChg chg="undo custSel addSld delSld modSld">
      <pc:chgData name="sameh marzuq" userId="acadf8ade4d584e3" providerId="LiveId" clId="{809C8D1E-6452-4A3E-AF37-D4BA6AF5C3F4}" dt="2025-05-19T20:24:36.513" v="39" actId="20577"/>
      <pc:docMkLst>
        <pc:docMk/>
      </pc:docMkLst>
      <pc:sldChg chg="modSp mod">
        <pc:chgData name="sameh marzuq" userId="acadf8ade4d584e3" providerId="LiveId" clId="{809C8D1E-6452-4A3E-AF37-D4BA6AF5C3F4}" dt="2025-05-19T20:24:36.513" v="39" actId="20577"/>
        <pc:sldMkLst>
          <pc:docMk/>
          <pc:sldMk cId="1957934197" sldId="256"/>
        </pc:sldMkLst>
        <pc:spChg chg="mod">
          <ac:chgData name="sameh marzuq" userId="acadf8ade4d584e3" providerId="LiveId" clId="{809C8D1E-6452-4A3E-AF37-D4BA6AF5C3F4}" dt="2025-05-19T20:24:36.513" v="39" actId="20577"/>
          <ac:spMkLst>
            <pc:docMk/>
            <pc:sldMk cId="1957934197" sldId="256"/>
            <ac:spMk id="3" creationId="{416E6F49-AA5B-4B83-BCF8-A6C2F7E88523}"/>
          </ac:spMkLst>
        </pc:spChg>
      </pc:sldChg>
      <pc:sldChg chg="modSp mod">
        <pc:chgData name="sameh marzuq" userId="acadf8ade4d584e3" providerId="LiveId" clId="{809C8D1E-6452-4A3E-AF37-D4BA6AF5C3F4}" dt="2025-05-19T20:13:51.649" v="33" actId="207"/>
        <pc:sldMkLst>
          <pc:docMk/>
          <pc:sldMk cId="2101501093" sldId="302"/>
        </pc:sldMkLst>
        <pc:spChg chg="mod">
          <ac:chgData name="sameh marzuq" userId="acadf8ade4d584e3" providerId="LiveId" clId="{809C8D1E-6452-4A3E-AF37-D4BA6AF5C3F4}" dt="2025-05-19T20:04:18.422" v="22" actId="6549"/>
          <ac:spMkLst>
            <pc:docMk/>
            <pc:sldMk cId="2101501093" sldId="302"/>
            <ac:spMk id="2" creationId="{1CD9B532-49F9-F807-1B67-5EA6BC868CD8}"/>
          </ac:spMkLst>
        </pc:spChg>
        <pc:spChg chg="mod">
          <ac:chgData name="sameh marzuq" userId="acadf8ade4d584e3" providerId="LiveId" clId="{809C8D1E-6452-4A3E-AF37-D4BA6AF5C3F4}" dt="2025-05-19T20:13:51.649" v="33" actId="207"/>
          <ac:spMkLst>
            <pc:docMk/>
            <pc:sldMk cId="2101501093" sldId="302"/>
            <ac:spMk id="3" creationId="{74FDDA6B-0D5A-99DA-4629-ACEBC5B69220}"/>
          </ac:spMkLst>
        </pc:spChg>
      </pc:sldChg>
      <pc:sldChg chg="modSp add mod">
        <pc:chgData name="sameh marzuq" userId="acadf8ade4d584e3" providerId="LiveId" clId="{809C8D1E-6452-4A3E-AF37-D4BA6AF5C3F4}" dt="2025-05-19T20:02:35.469" v="20" actId="313"/>
        <pc:sldMkLst>
          <pc:docMk/>
          <pc:sldMk cId="467416852" sldId="372"/>
        </pc:sldMkLst>
        <pc:spChg chg="mod">
          <ac:chgData name="sameh marzuq" userId="acadf8ade4d584e3" providerId="LiveId" clId="{809C8D1E-6452-4A3E-AF37-D4BA6AF5C3F4}" dt="2025-05-19T20:02:35.469" v="20" actId="313"/>
          <ac:spMkLst>
            <pc:docMk/>
            <pc:sldMk cId="467416852" sldId="372"/>
            <ac:spMk id="2" creationId="{9782E501-FF8C-4487-A4A1-B5FBD750FBD5}"/>
          </ac:spMkLst>
        </pc:spChg>
        <pc:spChg chg="mod">
          <ac:chgData name="sameh marzuq" userId="acadf8ade4d584e3" providerId="LiveId" clId="{809C8D1E-6452-4A3E-AF37-D4BA6AF5C3F4}" dt="2025-05-19T20:02:25.441" v="19" actId="14100"/>
          <ac:spMkLst>
            <pc:docMk/>
            <pc:sldMk cId="467416852" sldId="372"/>
            <ac:spMk id="3" creationId="{EFAC0153-2AB3-48AA-B739-61BBC3EB64E9}"/>
          </ac:spMkLst>
        </pc:spChg>
        <pc:spChg chg="mod">
          <ac:chgData name="sameh marzuq" userId="acadf8ade4d584e3" providerId="LiveId" clId="{809C8D1E-6452-4A3E-AF37-D4BA6AF5C3F4}" dt="2025-05-19T20:02:18.429" v="18" actId="12"/>
          <ac:spMkLst>
            <pc:docMk/>
            <pc:sldMk cId="467416852" sldId="372"/>
            <ac:spMk id="4" creationId="{B6901DBC-DB92-41B4-B36D-6893485A43A5}"/>
          </ac:spMkLst>
        </pc:spChg>
      </pc:sldChg>
      <pc:sldChg chg="del">
        <pc:chgData name="sameh marzuq" userId="acadf8ade4d584e3" providerId="LiveId" clId="{809C8D1E-6452-4A3E-AF37-D4BA6AF5C3F4}" dt="2025-05-19T20:00:34.303" v="7" actId="2696"/>
        <pc:sldMkLst>
          <pc:docMk/>
          <pc:sldMk cId="3302425329" sldId="372"/>
        </pc:sldMkLst>
      </pc:sldChg>
      <pc:sldChg chg="add">
        <pc:chgData name="sameh marzuq" userId="acadf8ade4d584e3" providerId="LiveId" clId="{809C8D1E-6452-4A3E-AF37-D4BA6AF5C3F4}" dt="2025-05-19T20:00:51.444" v="8"/>
        <pc:sldMkLst>
          <pc:docMk/>
          <pc:sldMk cId="1052271645" sldId="373"/>
        </pc:sldMkLst>
      </pc:sldChg>
      <pc:sldChg chg="del">
        <pc:chgData name="sameh marzuq" userId="acadf8ade4d584e3" providerId="LiveId" clId="{809C8D1E-6452-4A3E-AF37-D4BA6AF5C3F4}" dt="2025-05-19T20:00:34.303" v="7" actId="2696"/>
        <pc:sldMkLst>
          <pc:docMk/>
          <pc:sldMk cId="2367437063" sldId="373"/>
        </pc:sldMkLst>
      </pc:sldChg>
      <pc:sldChg chg="del">
        <pc:chgData name="sameh marzuq" userId="acadf8ade4d584e3" providerId="LiveId" clId="{809C8D1E-6452-4A3E-AF37-D4BA6AF5C3F4}" dt="2025-05-19T20:00:34.303" v="7" actId="2696"/>
        <pc:sldMkLst>
          <pc:docMk/>
          <pc:sldMk cId="597902444" sldId="374"/>
        </pc:sldMkLst>
      </pc:sldChg>
      <pc:sldChg chg="add">
        <pc:chgData name="sameh marzuq" userId="acadf8ade4d584e3" providerId="LiveId" clId="{809C8D1E-6452-4A3E-AF37-D4BA6AF5C3F4}" dt="2025-05-19T20:00:51.444" v="8"/>
        <pc:sldMkLst>
          <pc:docMk/>
          <pc:sldMk cId="2746292419" sldId="374"/>
        </pc:sldMkLst>
      </pc:sldChg>
      <pc:sldChg chg="add">
        <pc:chgData name="sameh marzuq" userId="acadf8ade4d584e3" providerId="LiveId" clId="{809C8D1E-6452-4A3E-AF37-D4BA6AF5C3F4}" dt="2025-05-19T20:00:51.444" v="8"/>
        <pc:sldMkLst>
          <pc:docMk/>
          <pc:sldMk cId="328370593" sldId="375"/>
        </pc:sldMkLst>
      </pc:sldChg>
      <pc:sldChg chg="del">
        <pc:chgData name="sameh marzuq" userId="acadf8ade4d584e3" providerId="LiveId" clId="{809C8D1E-6452-4A3E-AF37-D4BA6AF5C3F4}" dt="2025-05-19T20:00:34.303" v="7" actId="2696"/>
        <pc:sldMkLst>
          <pc:docMk/>
          <pc:sldMk cId="2905823029" sldId="375"/>
        </pc:sldMkLst>
      </pc:sldChg>
      <pc:sldChg chg="add">
        <pc:chgData name="sameh marzuq" userId="acadf8ade4d584e3" providerId="LiveId" clId="{809C8D1E-6452-4A3E-AF37-D4BA6AF5C3F4}" dt="2025-05-19T20:00:51.444" v="8"/>
        <pc:sldMkLst>
          <pc:docMk/>
          <pc:sldMk cId="1423310168" sldId="376"/>
        </pc:sldMkLst>
      </pc:sldChg>
      <pc:sldChg chg="del">
        <pc:chgData name="sameh marzuq" userId="acadf8ade4d584e3" providerId="LiveId" clId="{809C8D1E-6452-4A3E-AF37-D4BA6AF5C3F4}" dt="2025-05-19T20:00:34.303" v="7" actId="2696"/>
        <pc:sldMkLst>
          <pc:docMk/>
          <pc:sldMk cId="3609447737" sldId="376"/>
        </pc:sldMkLst>
      </pc:sldChg>
      <pc:sldChg chg="add">
        <pc:chgData name="sameh marzuq" userId="acadf8ade4d584e3" providerId="LiveId" clId="{809C8D1E-6452-4A3E-AF37-D4BA6AF5C3F4}" dt="2025-05-19T20:00:51.444" v="8"/>
        <pc:sldMkLst>
          <pc:docMk/>
          <pc:sldMk cId="1201023092" sldId="377"/>
        </pc:sldMkLst>
      </pc:sldChg>
      <pc:sldChg chg="del">
        <pc:chgData name="sameh marzuq" userId="acadf8ade4d584e3" providerId="LiveId" clId="{809C8D1E-6452-4A3E-AF37-D4BA6AF5C3F4}" dt="2025-05-19T20:00:34.303" v="7" actId="2696"/>
        <pc:sldMkLst>
          <pc:docMk/>
          <pc:sldMk cId="3570014721" sldId="377"/>
        </pc:sldMkLst>
      </pc:sldChg>
      <pc:sldChg chg="del">
        <pc:chgData name="sameh marzuq" userId="acadf8ade4d584e3" providerId="LiveId" clId="{809C8D1E-6452-4A3E-AF37-D4BA6AF5C3F4}" dt="2025-05-19T20:00:34.303" v="7" actId="2696"/>
        <pc:sldMkLst>
          <pc:docMk/>
          <pc:sldMk cId="1408111954" sldId="378"/>
        </pc:sldMkLst>
      </pc:sldChg>
      <pc:sldChg chg="add">
        <pc:chgData name="sameh marzuq" userId="acadf8ade4d584e3" providerId="LiveId" clId="{809C8D1E-6452-4A3E-AF37-D4BA6AF5C3F4}" dt="2025-05-19T20:00:51.444" v="8"/>
        <pc:sldMkLst>
          <pc:docMk/>
          <pc:sldMk cId="1603666650" sldId="378"/>
        </pc:sldMkLst>
      </pc:sldChg>
      <pc:sldChg chg="del">
        <pc:chgData name="sameh marzuq" userId="acadf8ade4d584e3" providerId="LiveId" clId="{809C8D1E-6452-4A3E-AF37-D4BA6AF5C3F4}" dt="2025-05-19T20:00:34.303" v="7" actId="2696"/>
        <pc:sldMkLst>
          <pc:docMk/>
          <pc:sldMk cId="1440956020" sldId="379"/>
        </pc:sldMkLst>
      </pc:sldChg>
      <pc:sldChg chg="add">
        <pc:chgData name="sameh marzuq" userId="acadf8ade4d584e3" providerId="LiveId" clId="{809C8D1E-6452-4A3E-AF37-D4BA6AF5C3F4}" dt="2025-05-19T20:00:51.444" v="8"/>
        <pc:sldMkLst>
          <pc:docMk/>
          <pc:sldMk cId="3438305054" sldId="379"/>
        </pc:sldMkLst>
      </pc:sldChg>
      <pc:sldChg chg="add">
        <pc:chgData name="sameh marzuq" userId="acadf8ade4d584e3" providerId="LiveId" clId="{809C8D1E-6452-4A3E-AF37-D4BA6AF5C3F4}" dt="2025-05-19T20:00:51.444" v="8"/>
        <pc:sldMkLst>
          <pc:docMk/>
          <pc:sldMk cId="1352644629" sldId="380"/>
        </pc:sldMkLst>
      </pc:sldChg>
      <pc:sldChg chg="del">
        <pc:chgData name="sameh marzuq" userId="acadf8ade4d584e3" providerId="LiveId" clId="{809C8D1E-6452-4A3E-AF37-D4BA6AF5C3F4}" dt="2025-05-19T20:00:34.303" v="7" actId="2696"/>
        <pc:sldMkLst>
          <pc:docMk/>
          <pc:sldMk cId="2157980189" sldId="380"/>
        </pc:sldMkLst>
      </pc:sldChg>
      <pc:sldChg chg="add">
        <pc:chgData name="sameh marzuq" userId="acadf8ade4d584e3" providerId="LiveId" clId="{809C8D1E-6452-4A3E-AF37-D4BA6AF5C3F4}" dt="2025-05-19T20:00:51.444" v="8"/>
        <pc:sldMkLst>
          <pc:docMk/>
          <pc:sldMk cId="3423359127" sldId="381"/>
        </pc:sldMkLst>
      </pc:sldChg>
      <pc:sldChg chg="del">
        <pc:chgData name="sameh marzuq" userId="acadf8ade4d584e3" providerId="LiveId" clId="{809C8D1E-6452-4A3E-AF37-D4BA6AF5C3F4}" dt="2025-05-19T20:00:34.303" v="7" actId="2696"/>
        <pc:sldMkLst>
          <pc:docMk/>
          <pc:sldMk cId="3501850301" sldId="381"/>
        </pc:sldMkLst>
      </pc:sldChg>
      <pc:sldChg chg="add">
        <pc:chgData name="sameh marzuq" userId="acadf8ade4d584e3" providerId="LiveId" clId="{809C8D1E-6452-4A3E-AF37-D4BA6AF5C3F4}" dt="2025-05-19T20:00:51.444" v="8"/>
        <pc:sldMkLst>
          <pc:docMk/>
          <pc:sldMk cId="1605428675" sldId="382"/>
        </pc:sldMkLst>
      </pc:sldChg>
      <pc:sldChg chg="del">
        <pc:chgData name="sameh marzuq" userId="acadf8ade4d584e3" providerId="LiveId" clId="{809C8D1E-6452-4A3E-AF37-D4BA6AF5C3F4}" dt="2025-05-19T20:00:34.303" v="7" actId="2696"/>
        <pc:sldMkLst>
          <pc:docMk/>
          <pc:sldMk cId="2078679486" sldId="382"/>
        </pc:sldMkLst>
      </pc:sldChg>
      <pc:sldChg chg="del">
        <pc:chgData name="sameh marzuq" userId="acadf8ade4d584e3" providerId="LiveId" clId="{809C8D1E-6452-4A3E-AF37-D4BA6AF5C3F4}" dt="2025-05-19T20:00:34.303" v="7" actId="2696"/>
        <pc:sldMkLst>
          <pc:docMk/>
          <pc:sldMk cId="604364446" sldId="383"/>
        </pc:sldMkLst>
      </pc:sldChg>
      <pc:sldChg chg="add">
        <pc:chgData name="sameh marzuq" userId="acadf8ade4d584e3" providerId="LiveId" clId="{809C8D1E-6452-4A3E-AF37-D4BA6AF5C3F4}" dt="2025-05-19T20:00:51.444" v="8"/>
        <pc:sldMkLst>
          <pc:docMk/>
          <pc:sldMk cId="3593975853" sldId="383"/>
        </pc:sldMkLst>
      </pc:sldChg>
      <pc:sldChg chg="add">
        <pc:chgData name="sameh marzuq" userId="acadf8ade4d584e3" providerId="LiveId" clId="{809C8D1E-6452-4A3E-AF37-D4BA6AF5C3F4}" dt="2025-05-19T20:00:51.444" v="8"/>
        <pc:sldMkLst>
          <pc:docMk/>
          <pc:sldMk cId="2065282766" sldId="384"/>
        </pc:sldMkLst>
      </pc:sldChg>
      <pc:sldChg chg="del">
        <pc:chgData name="sameh marzuq" userId="acadf8ade4d584e3" providerId="LiveId" clId="{809C8D1E-6452-4A3E-AF37-D4BA6AF5C3F4}" dt="2025-05-19T20:00:34.303" v="7" actId="2696"/>
        <pc:sldMkLst>
          <pc:docMk/>
          <pc:sldMk cId="2526001249" sldId="384"/>
        </pc:sldMkLst>
      </pc:sldChg>
      <pc:sldChg chg="del">
        <pc:chgData name="sameh marzuq" userId="acadf8ade4d584e3" providerId="LiveId" clId="{809C8D1E-6452-4A3E-AF37-D4BA6AF5C3F4}" dt="2025-05-19T20:00:34.303" v="7" actId="2696"/>
        <pc:sldMkLst>
          <pc:docMk/>
          <pc:sldMk cId="807854764" sldId="385"/>
        </pc:sldMkLst>
      </pc:sldChg>
      <pc:sldChg chg="add">
        <pc:chgData name="sameh marzuq" userId="acadf8ade4d584e3" providerId="LiveId" clId="{809C8D1E-6452-4A3E-AF37-D4BA6AF5C3F4}" dt="2025-05-19T20:00:51.444" v="8"/>
        <pc:sldMkLst>
          <pc:docMk/>
          <pc:sldMk cId="1308282344" sldId="385"/>
        </pc:sldMkLst>
      </pc:sldChg>
      <pc:sldChg chg="modSp mod">
        <pc:chgData name="sameh marzuq" userId="acadf8ade4d584e3" providerId="LiveId" clId="{809C8D1E-6452-4A3E-AF37-D4BA6AF5C3F4}" dt="2025-05-19T20:03:55.325" v="21" actId="207"/>
        <pc:sldMkLst>
          <pc:docMk/>
          <pc:sldMk cId="2950179009" sldId="398"/>
        </pc:sldMkLst>
        <pc:spChg chg="mod">
          <ac:chgData name="sameh marzuq" userId="acadf8ade4d584e3" providerId="LiveId" clId="{809C8D1E-6452-4A3E-AF37-D4BA6AF5C3F4}" dt="2025-05-19T20:00:00.003" v="6" actId="6549"/>
          <ac:spMkLst>
            <pc:docMk/>
            <pc:sldMk cId="2950179009" sldId="398"/>
            <ac:spMk id="2" creationId="{1CD9B532-49F9-F807-1B67-5EA6BC868CD8}"/>
          </ac:spMkLst>
        </pc:spChg>
        <pc:spChg chg="mod">
          <ac:chgData name="sameh marzuq" userId="acadf8ade4d584e3" providerId="LiveId" clId="{809C8D1E-6452-4A3E-AF37-D4BA6AF5C3F4}" dt="2025-05-19T20:03:55.325" v="21" actId="207"/>
          <ac:spMkLst>
            <pc:docMk/>
            <pc:sldMk cId="2950179009" sldId="398"/>
            <ac:spMk id="3" creationId="{74FDDA6B-0D5A-99DA-4629-ACEBC5B69220}"/>
          </ac:spMkLst>
        </pc:spChg>
      </pc:sldChg>
      <pc:sldChg chg="del">
        <pc:chgData name="sameh marzuq" userId="acadf8ade4d584e3" providerId="LiveId" clId="{809C8D1E-6452-4A3E-AF37-D4BA6AF5C3F4}" dt="2025-05-19T20:04:33.017" v="23" actId="2696"/>
        <pc:sldMkLst>
          <pc:docMk/>
          <pc:sldMk cId="1666900556" sldId="416"/>
        </pc:sldMkLst>
      </pc:sldChg>
      <pc:sldChg chg="modSp add mod">
        <pc:chgData name="sameh marzuq" userId="acadf8ade4d584e3" providerId="LiveId" clId="{809C8D1E-6452-4A3E-AF37-D4BA6AF5C3F4}" dt="2025-05-19T20:08:09.391" v="32" actId="14100"/>
        <pc:sldMkLst>
          <pc:docMk/>
          <pc:sldMk cId="3884567433" sldId="416"/>
        </pc:sldMkLst>
        <pc:spChg chg="mod">
          <ac:chgData name="sameh marzuq" userId="acadf8ade4d584e3" providerId="LiveId" clId="{809C8D1E-6452-4A3E-AF37-D4BA6AF5C3F4}" dt="2025-05-19T20:08:09.391" v="32" actId="14100"/>
          <ac:spMkLst>
            <pc:docMk/>
            <pc:sldMk cId="3884567433" sldId="416"/>
            <ac:spMk id="2" creationId="{9501B84B-ABC4-4B55-B894-BEC41742159E}"/>
          </ac:spMkLst>
        </pc:spChg>
        <pc:spChg chg="mod">
          <ac:chgData name="sameh marzuq" userId="acadf8ade4d584e3" providerId="LiveId" clId="{809C8D1E-6452-4A3E-AF37-D4BA6AF5C3F4}" dt="2025-05-19T20:06:48.002" v="27" actId="207"/>
          <ac:spMkLst>
            <pc:docMk/>
            <pc:sldMk cId="3884567433" sldId="416"/>
            <ac:spMk id="3" creationId="{593B92C9-E7BB-4CA9-8003-E8F6219A4131}"/>
          </ac:spMkLst>
        </pc:spChg>
      </pc:sldChg>
      <pc:sldChg chg="add">
        <pc:chgData name="sameh marzuq" userId="acadf8ade4d584e3" providerId="LiveId" clId="{809C8D1E-6452-4A3E-AF37-D4BA6AF5C3F4}" dt="2025-05-19T20:04:42.711" v="24"/>
        <pc:sldMkLst>
          <pc:docMk/>
          <pc:sldMk cId="4138878598" sldId="417"/>
        </pc:sldMkLst>
      </pc:sldChg>
      <pc:sldChg chg="del">
        <pc:chgData name="sameh marzuq" userId="acadf8ade4d584e3" providerId="LiveId" clId="{809C8D1E-6452-4A3E-AF37-D4BA6AF5C3F4}" dt="2025-05-19T20:04:33.017" v="23" actId="2696"/>
        <pc:sldMkLst>
          <pc:docMk/>
          <pc:sldMk cId="4167618803" sldId="417"/>
        </pc:sldMkLst>
      </pc:sldChg>
      <pc:sldChg chg="del">
        <pc:chgData name="sameh marzuq" userId="acadf8ade4d584e3" providerId="LiveId" clId="{809C8D1E-6452-4A3E-AF37-D4BA6AF5C3F4}" dt="2025-05-19T20:04:33.017" v="23" actId="2696"/>
        <pc:sldMkLst>
          <pc:docMk/>
          <pc:sldMk cId="886694412" sldId="418"/>
        </pc:sldMkLst>
      </pc:sldChg>
      <pc:sldChg chg="add">
        <pc:chgData name="sameh marzuq" userId="acadf8ade4d584e3" providerId="LiveId" clId="{809C8D1E-6452-4A3E-AF37-D4BA6AF5C3F4}" dt="2025-05-19T20:04:42.711" v="24"/>
        <pc:sldMkLst>
          <pc:docMk/>
          <pc:sldMk cId="2728797248" sldId="418"/>
        </pc:sldMkLst>
      </pc:sldChg>
      <pc:sldChg chg="del">
        <pc:chgData name="sameh marzuq" userId="acadf8ade4d584e3" providerId="LiveId" clId="{809C8D1E-6452-4A3E-AF37-D4BA6AF5C3F4}" dt="2025-05-19T20:04:33.017" v="23" actId="2696"/>
        <pc:sldMkLst>
          <pc:docMk/>
          <pc:sldMk cId="471942985" sldId="419"/>
        </pc:sldMkLst>
      </pc:sldChg>
      <pc:sldChg chg="add">
        <pc:chgData name="sameh marzuq" userId="acadf8ade4d584e3" providerId="LiveId" clId="{809C8D1E-6452-4A3E-AF37-D4BA6AF5C3F4}" dt="2025-05-19T20:04:42.711" v="24"/>
        <pc:sldMkLst>
          <pc:docMk/>
          <pc:sldMk cId="1146694753" sldId="419"/>
        </pc:sldMkLst>
      </pc:sldChg>
      <pc:sldChg chg="add">
        <pc:chgData name="sameh marzuq" userId="acadf8ade4d584e3" providerId="LiveId" clId="{809C8D1E-6452-4A3E-AF37-D4BA6AF5C3F4}" dt="2025-05-19T20:04:42.711" v="24"/>
        <pc:sldMkLst>
          <pc:docMk/>
          <pc:sldMk cId="1583068414" sldId="420"/>
        </pc:sldMkLst>
      </pc:sldChg>
      <pc:sldChg chg="del">
        <pc:chgData name="sameh marzuq" userId="acadf8ade4d584e3" providerId="LiveId" clId="{809C8D1E-6452-4A3E-AF37-D4BA6AF5C3F4}" dt="2025-05-19T20:04:33.017" v="23" actId="2696"/>
        <pc:sldMkLst>
          <pc:docMk/>
          <pc:sldMk cId="1864537669" sldId="420"/>
        </pc:sldMkLst>
      </pc:sldChg>
      <pc:sldChg chg="del">
        <pc:chgData name="sameh marzuq" userId="acadf8ade4d584e3" providerId="LiveId" clId="{809C8D1E-6452-4A3E-AF37-D4BA6AF5C3F4}" dt="2025-05-19T20:04:33.017" v="23" actId="2696"/>
        <pc:sldMkLst>
          <pc:docMk/>
          <pc:sldMk cId="2594476356" sldId="421"/>
        </pc:sldMkLst>
      </pc:sldChg>
      <pc:sldChg chg="add">
        <pc:chgData name="sameh marzuq" userId="acadf8ade4d584e3" providerId="LiveId" clId="{809C8D1E-6452-4A3E-AF37-D4BA6AF5C3F4}" dt="2025-05-19T20:04:42.711" v="24"/>
        <pc:sldMkLst>
          <pc:docMk/>
          <pc:sldMk cId="3519901682" sldId="421"/>
        </pc:sldMkLst>
      </pc:sldChg>
      <pc:sldChg chg="del">
        <pc:chgData name="sameh marzuq" userId="acadf8ade4d584e3" providerId="LiveId" clId="{809C8D1E-6452-4A3E-AF37-D4BA6AF5C3F4}" dt="2025-05-19T20:04:33.017" v="23" actId="2696"/>
        <pc:sldMkLst>
          <pc:docMk/>
          <pc:sldMk cId="519907841" sldId="422"/>
        </pc:sldMkLst>
      </pc:sldChg>
      <pc:sldChg chg="add">
        <pc:chgData name="sameh marzuq" userId="acadf8ade4d584e3" providerId="LiveId" clId="{809C8D1E-6452-4A3E-AF37-D4BA6AF5C3F4}" dt="2025-05-19T20:04:42.711" v="24"/>
        <pc:sldMkLst>
          <pc:docMk/>
          <pc:sldMk cId="3584338992" sldId="422"/>
        </pc:sldMkLst>
      </pc:sldChg>
      <pc:sldChg chg="del">
        <pc:chgData name="sameh marzuq" userId="acadf8ade4d584e3" providerId="LiveId" clId="{809C8D1E-6452-4A3E-AF37-D4BA6AF5C3F4}" dt="2025-05-19T20:04:33.017" v="23" actId="2696"/>
        <pc:sldMkLst>
          <pc:docMk/>
          <pc:sldMk cId="3659985267" sldId="423"/>
        </pc:sldMkLst>
      </pc:sldChg>
      <pc:sldChg chg="add">
        <pc:chgData name="sameh marzuq" userId="acadf8ade4d584e3" providerId="LiveId" clId="{809C8D1E-6452-4A3E-AF37-D4BA6AF5C3F4}" dt="2025-05-19T20:04:42.711" v="24"/>
        <pc:sldMkLst>
          <pc:docMk/>
          <pc:sldMk cId="4184938105" sldId="423"/>
        </pc:sldMkLst>
      </pc:sldChg>
      <pc:sldChg chg="del">
        <pc:chgData name="sameh marzuq" userId="acadf8ade4d584e3" providerId="LiveId" clId="{809C8D1E-6452-4A3E-AF37-D4BA6AF5C3F4}" dt="2025-05-19T20:04:33.017" v="23" actId="2696"/>
        <pc:sldMkLst>
          <pc:docMk/>
          <pc:sldMk cId="1885066098" sldId="424"/>
        </pc:sldMkLst>
      </pc:sldChg>
      <pc:sldChg chg="add">
        <pc:chgData name="sameh marzuq" userId="acadf8ade4d584e3" providerId="LiveId" clId="{809C8D1E-6452-4A3E-AF37-D4BA6AF5C3F4}" dt="2025-05-19T20:04:42.711" v="24"/>
        <pc:sldMkLst>
          <pc:docMk/>
          <pc:sldMk cId="2432390020" sldId="424"/>
        </pc:sldMkLst>
      </pc:sldChg>
      <pc:sldChg chg="del">
        <pc:chgData name="sameh marzuq" userId="acadf8ade4d584e3" providerId="LiveId" clId="{809C8D1E-6452-4A3E-AF37-D4BA6AF5C3F4}" dt="2025-05-19T20:04:33.017" v="23" actId="2696"/>
        <pc:sldMkLst>
          <pc:docMk/>
          <pc:sldMk cId="3347170984" sldId="425"/>
        </pc:sldMkLst>
      </pc:sldChg>
      <pc:sldChg chg="add">
        <pc:chgData name="sameh marzuq" userId="acadf8ade4d584e3" providerId="LiveId" clId="{809C8D1E-6452-4A3E-AF37-D4BA6AF5C3F4}" dt="2025-05-19T20:04:42.711" v="24"/>
        <pc:sldMkLst>
          <pc:docMk/>
          <pc:sldMk cId="4162201849" sldId="425"/>
        </pc:sldMkLst>
      </pc:sldChg>
      <pc:sldChg chg="del">
        <pc:chgData name="sameh marzuq" userId="acadf8ade4d584e3" providerId="LiveId" clId="{809C8D1E-6452-4A3E-AF37-D4BA6AF5C3F4}" dt="2025-05-19T20:04:33.017" v="23" actId="2696"/>
        <pc:sldMkLst>
          <pc:docMk/>
          <pc:sldMk cId="135511880" sldId="426"/>
        </pc:sldMkLst>
      </pc:sldChg>
      <pc:sldChg chg="add">
        <pc:chgData name="sameh marzuq" userId="acadf8ade4d584e3" providerId="LiveId" clId="{809C8D1E-6452-4A3E-AF37-D4BA6AF5C3F4}" dt="2025-05-19T20:04:42.711" v="24"/>
        <pc:sldMkLst>
          <pc:docMk/>
          <pc:sldMk cId="3947812334" sldId="426"/>
        </pc:sldMkLst>
      </pc:sldChg>
      <pc:sldChg chg="del">
        <pc:chgData name="sameh marzuq" userId="acadf8ade4d584e3" providerId="LiveId" clId="{809C8D1E-6452-4A3E-AF37-D4BA6AF5C3F4}" dt="2025-05-19T20:04:33.017" v="23" actId="2696"/>
        <pc:sldMkLst>
          <pc:docMk/>
          <pc:sldMk cId="3062835193" sldId="427"/>
        </pc:sldMkLst>
      </pc:sldChg>
      <pc:sldChg chg="add">
        <pc:chgData name="sameh marzuq" userId="acadf8ade4d584e3" providerId="LiveId" clId="{809C8D1E-6452-4A3E-AF37-D4BA6AF5C3F4}" dt="2025-05-19T20:04:42.711" v="24"/>
        <pc:sldMkLst>
          <pc:docMk/>
          <pc:sldMk cId="3557494905" sldId="427"/>
        </pc:sldMkLst>
      </pc:sldChg>
      <pc:sldChg chg="del">
        <pc:chgData name="sameh marzuq" userId="acadf8ade4d584e3" providerId="LiveId" clId="{809C8D1E-6452-4A3E-AF37-D4BA6AF5C3F4}" dt="2025-05-19T20:04:33.017" v="23" actId="2696"/>
        <pc:sldMkLst>
          <pc:docMk/>
          <pc:sldMk cId="1992103520" sldId="428"/>
        </pc:sldMkLst>
      </pc:sldChg>
      <pc:sldChg chg="add">
        <pc:chgData name="sameh marzuq" userId="acadf8ade4d584e3" providerId="LiveId" clId="{809C8D1E-6452-4A3E-AF37-D4BA6AF5C3F4}" dt="2025-05-19T20:04:42.711" v="24"/>
        <pc:sldMkLst>
          <pc:docMk/>
          <pc:sldMk cId="3173665944" sldId="428"/>
        </pc:sldMkLst>
      </pc:sldChg>
      <pc:sldChg chg="add">
        <pc:chgData name="sameh marzuq" userId="acadf8ade4d584e3" providerId="LiveId" clId="{809C8D1E-6452-4A3E-AF37-D4BA6AF5C3F4}" dt="2025-05-19T20:04:42.711" v="24"/>
        <pc:sldMkLst>
          <pc:docMk/>
          <pc:sldMk cId="2142632827" sldId="429"/>
        </pc:sldMkLst>
      </pc:sldChg>
      <pc:sldChg chg="del">
        <pc:chgData name="sameh marzuq" userId="acadf8ade4d584e3" providerId="LiveId" clId="{809C8D1E-6452-4A3E-AF37-D4BA6AF5C3F4}" dt="2025-05-19T20:04:33.017" v="23" actId="2696"/>
        <pc:sldMkLst>
          <pc:docMk/>
          <pc:sldMk cId="2578444053" sldId="429"/>
        </pc:sldMkLst>
      </pc:sldChg>
      <pc:sldChg chg="add">
        <pc:chgData name="sameh marzuq" userId="acadf8ade4d584e3" providerId="LiveId" clId="{809C8D1E-6452-4A3E-AF37-D4BA6AF5C3F4}" dt="2025-05-19T20:04:42.711" v="24"/>
        <pc:sldMkLst>
          <pc:docMk/>
          <pc:sldMk cId="1353533745" sldId="430"/>
        </pc:sldMkLst>
      </pc:sldChg>
      <pc:sldChg chg="del">
        <pc:chgData name="sameh marzuq" userId="acadf8ade4d584e3" providerId="LiveId" clId="{809C8D1E-6452-4A3E-AF37-D4BA6AF5C3F4}" dt="2025-05-19T20:04:33.017" v="23" actId="2696"/>
        <pc:sldMkLst>
          <pc:docMk/>
          <pc:sldMk cId="3185169472" sldId="430"/>
        </pc:sldMkLst>
      </pc:sldChg>
      <pc:sldChg chg="del">
        <pc:chgData name="sameh marzuq" userId="acadf8ade4d584e3" providerId="LiveId" clId="{809C8D1E-6452-4A3E-AF37-D4BA6AF5C3F4}" dt="2025-05-19T20:04:33.017" v="23" actId="2696"/>
        <pc:sldMkLst>
          <pc:docMk/>
          <pc:sldMk cId="882732721" sldId="431"/>
        </pc:sldMkLst>
      </pc:sldChg>
      <pc:sldChg chg="add">
        <pc:chgData name="sameh marzuq" userId="acadf8ade4d584e3" providerId="LiveId" clId="{809C8D1E-6452-4A3E-AF37-D4BA6AF5C3F4}" dt="2025-05-19T20:04:42.711" v="24"/>
        <pc:sldMkLst>
          <pc:docMk/>
          <pc:sldMk cId="2800754419" sldId="431"/>
        </pc:sldMkLst>
      </pc:sldChg>
      <pc:sldChg chg="add">
        <pc:chgData name="sameh marzuq" userId="acadf8ade4d584e3" providerId="LiveId" clId="{809C8D1E-6452-4A3E-AF37-D4BA6AF5C3F4}" dt="2025-05-19T20:04:42.711" v="24"/>
        <pc:sldMkLst>
          <pc:docMk/>
          <pc:sldMk cId="3322953002" sldId="432"/>
        </pc:sldMkLst>
      </pc:sldChg>
      <pc:sldChg chg="del">
        <pc:chgData name="sameh marzuq" userId="acadf8ade4d584e3" providerId="LiveId" clId="{809C8D1E-6452-4A3E-AF37-D4BA6AF5C3F4}" dt="2025-05-19T20:04:33.017" v="23" actId="2696"/>
        <pc:sldMkLst>
          <pc:docMk/>
          <pc:sldMk cId="4252182853" sldId="432"/>
        </pc:sldMkLst>
      </pc:sldChg>
      <pc:sldChg chg="del">
        <pc:chgData name="sameh marzuq" userId="acadf8ade4d584e3" providerId="LiveId" clId="{809C8D1E-6452-4A3E-AF37-D4BA6AF5C3F4}" dt="2025-05-19T20:04:33.017" v="23" actId="2696"/>
        <pc:sldMkLst>
          <pc:docMk/>
          <pc:sldMk cId="3910332876" sldId="433"/>
        </pc:sldMkLst>
      </pc:sldChg>
      <pc:sldChg chg="add">
        <pc:chgData name="sameh marzuq" userId="acadf8ade4d584e3" providerId="LiveId" clId="{809C8D1E-6452-4A3E-AF37-D4BA6AF5C3F4}" dt="2025-05-19T20:04:42.711" v="24"/>
        <pc:sldMkLst>
          <pc:docMk/>
          <pc:sldMk cId="3941246258" sldId="433"/>
        </pc:sldMkLst>
      </pc:sldChg>
      <pc:sldChg chg="add">
        <pc:chgData name="sameh marzuq" userId="acadf8ade4d584e3" providerId="LiveId" clId="{809C8D1E-6452-4A3E-AF37-D4BA6AF5C3F4}" dt="2025-05-19T20:04:42.711" v="24"/>
        <pc:sldMkLst>
          <pc:docMk/>
          <pc:sldMk cId="790555671" sldId="434"/>
        </pc:sldMkLst>
      </pc:sldChg>
      <pc:sldChg chg="del">
        <pc:chgData name="sameh marzuq" userId="acadf8ade4d584e3" providerId="LiveId" clId="{809C8D1E-6452-4A3E-AF37-D4BA6AF5C3F4}" dt="2025-05-19T20:04:33.017" v="23" actId="2696"/>
        <pc:sldMkLst>
          <pc:docMk/>
          <pc:sldMk cId="3865137002" sldId="434"/>
        </pc:sldMkLst>
      </pc:sldChg>
      <pc:sldChg chg="add">
        <pc:chgData name="sameh marzuq" userId="acadf8ade4d584e3" providerId="LiveId" clId="{809C8D1E-6452-4A3E-AF37-D4BA6AF5C3F4}" dt="2025-05-19T20:04:42.711" v="24"/>
        <pc:sldMkLst>
          <pc:docMk/>
          <pc:sldMk cId="1724821618" sldId="435"/>
        </pc:sldMkLst>
      </pc:sldChg>
      <pc:sldChg chg="del">
        <pc:chgData name="sameh marzuq" userId="acadf8ade4d584e3" providerId="LiveId" clId="{809C8D1E-6452-4A3E-AF37-D4BA6AF5C3F4}" dt="2025-05-19T20:04:33.017" v="23" actId="2696"/>
        <pc:sldMkLst>
          <pc:docMk/>
          <pc:sldMk cId="1843957941" sldId="435"/>
        </pc:sldMkLst>
      </pc:sldChg>
      <pc:sldChg chg="add">
        <pc:chgData name="sameh marzuq" userId="acadf8ade4d584e3" providerId="LiveId" clId="{809C8D1E-6452-4A3E-AF37-D4BA6AF5C3F4}" dt="2025-05-19T20:04:42.711" v="24"/>
        <pc:sldMkLst>
          <pc:docMk/>
          <pc:sldMk cId="840868104" sldId="436"/>
        </pc:sldMkLst>
      </pc:sldChg>
      <pc:sldChg chg="del">
        <pc:chgData name="sameh marzuq" userId="acadf8ade4d584e3" providerId="LiveId" clId="{809C8D1E-6452-4A3E-AF37-D4BA6AF5C3F4}" dt="2025-05-19T20:04:33.017" v="23" actId="2696"/>
        <pc:sldMkLst>
          <pc:docMk/>
          <pc:sldMk cId="2882010700" sldId="436"/>
        </pc:sldMkLst>
      </pc:sldChg>
      <pc:sldChg chg="del">
        <pc:chgData name="sameh marzuq" userId="acadf8ade4d584e3" providerId="LiveId" clId="{809C8D1E-6452-4A3E-AF37-D4BA6AF5C3F4}" dt="2025-05-19T20:04:33.017" v="23" actId="2696"/>
        <pc:sldMkLst>
          <pc:docMk/>
          <pc:sldMk cId="1014929207" sldId="437"/>
        </pc:sldMkLst>
      </pc:sldChg>
      <pc:sldChg chg="add">
        <pc:chgData name="sameh marzuq" userId="acadf8ade4d584e3" providerId="LiveId" clId="{809C8D1E-6452-4A3E-AF37-D4BA6AF5C3F4}" dt="2025-05-19T20:04:42.711" v="24"/>
        <pc:sldMkLst>
          <pc:docMk/>
          <pc:sldMk cId="1884405935" sldId="437"/>
        </pc:sldMkLst>
      </pc:sldChg>
      <pc:sldChg chg="del">
        <pc:chgData name="sameh marzuq" userId="acadf8ade4d584e3" providerId="LiveId" clId="{809C8D1E-6452-4A3E-AF37-D4BA6AF5C3F4}" dt="2025-05-19T20:04:33.017" v="23" actId="2696"/>
        <pc:sldMkLst>
          <pc:docMk/>
          <pc:sldMk cId="1010695626" sldId="438"/>
        </pc:sldMkLst>
      </pc:sldChg>
      <pc:sldChg chg="add">
        <pc:chgData name="sameh marzuq" userId="acadf8ade4d584e3" providerId="LiveId" clId="{809C8D1E-6452-4A3E-AF37-D4BA6AF5C3F4}" dt="2025-05-19T20:04:42.711" v="24"/>
        <pc:sldMkLst>
          <pc:docMk/>
          <pc:sldMk cId="1101316024" sldId="438"/>
        </pc:sldMkLst>
      </pc:sldChg>
      <pc:sldChg chg="add">
        <pc:chgData name="sameh marzuq" userId="acadf8ade4d584e3" providerId="LiveId" clId="{809C8D1E-6452-4A3E-AF37-D4BA6AF5C3F4}" dt="2025-05-19T20:04:42.711" v="24"/>
        <pc:sldMkLst>
          <pc:docMk/>
          <pc:sldMk cId="730799658" sldId="439"/>
        </pc:sldMkLst>
      </pc:sldChg>
      <pc:sldChg chg="del">
        <pc:chgData name="sameh marzuq" userId="acadf8ade4d584e3" providerId="LiveId" clId="{809C8D1E-6452-4A3E-AF37-D4BA6AF5C3F4}" dt="2025-05-19T20:04:33.017" v="23" actId="2696"/>
        <pc:sldMkLst>
          <pc:docMk/>
          <pc:sldMk cId="3905405313" sldId="439"/>
        </pc:sldMkLst>
      </pc:sldChg>
      <pc:sldChg chg="add">
        <pc:chgData name="sameh marzuq" userId="acadf8ade4d584e3" providerId="LiveId" clId="{809C8D1E-6452-4A3E-AF37-D4BA6AF5C3F4}" dt="2025-05-19T20:04:42.711" v="24"/>
        <pc:sldMkLst>
          <pc:docMk/>
          <pc:sldMk cId="3586632098" sldId="440"/>
        </pc:sldMkLst>
      </pc:sldChg>
      <pc:sldChg chg="del">
        <pc:chgData name="sameh marzuq" userId="acadf8ade4d584e3" providerId="LiveId" clId="{809C8D1E-6452-4A3E-AF37-D4BA6AF5C3F4}" dt="2025-05-19T20:04:33.017" v="23" actId="2696"/>
        <pc:sldMkLst>
          <pc:docMk/>
          <pc:sldMk cId="3696754656" sldId="440"/>
        </pc:sldMkLst>
      </pc:sldChg>
      <pc:sldChg chg="add">
        <pc:chgData name="sameh marzuq" userId="acadf8ade4d584e3" providerId="LiveId" clId="{809C8D1E-6452-4A3E-AF37-D4BA6AF5C3F4}" dt="2025-05-19T20:04:42.711" v="24"/>
        <pc:sldMkLst>
          <pc:docMk/>
          <pc:sldMk cId="1352651174" sldId="441"/>
        </pc:sldMkLst>
      </pc:sldChg>
      <pc:sldChg chg="del">
        <pc:chgData name="sameh marzuq" userId="acadf8ade4d584e3" providerId="LiveId" clId="{809C8D1E-6452-4A3E-AF37-D4BA6AF5C3F4}" dt="2025-05-19T20:04:33.017" v="23" actId="2696"/>
        <pc:sldMkLst>
          <pc:docMk/>
          <pc:sldMk cId="4180316264" sldId="441"/>
        </pc:sldMkLst>
      </pc:sldChg>
      <pc:sldChg chg="del">
        <pc:chgData name="sameh marzuq" userId="acadf8ade4d584e3" providerId="LiveId" clId="{809C8D1E-6452-4A3E-AF37-D4BA6AF5C3F4}" dt="2025-05-19T20:04:33.017" v="23" actId="2696"/>
        <pc:sldMkLst>
          <pc:docMk/>
          <pc:sldMk cId="2238411921" sldId="442"/>
        </pc:sldMkLst>
      </pc:sldChg>
      <pc:sldChg chg="add">
        <pc:chgData name="sameh marzuq" userId="acadf8ade4d584e3" providerId="LiveId" clId="{809C8D1E-6452-4A3E-AF37-D4BA6AF5C3F4}" dt="2025-05-19T20:04:42.711" v="24"/>
        <pc:sldMkLst>
          <pc:docMk/>
          <pc:sldMk cId="3035916280" sldId="442"/>
        </pc:sldMkLst>
      </pc:sldChg>
      <pc:sldChg chg="add">
        <pc:chgData name="sameh marzuq" userId="acadf8ade4d584e3" providerId="LiveId" clId="{809C8D1E-6452-4A3E-AF37-D4BA6AF5C3F4}" dt="2025-05-19T20:04:42.711" v="24"/>
        <pc:sldMkLst>
          <pc:docMk/>
          <pc:sldMk cId="807297811" sldId="443"/>
        </pc:sldMkLst>
      </pc:sldChg>
      <pc:sldChg chg="del">
        <pc:chgData name="sameh marzuq" userId="acadf8ade4d584e3" providerId="LiveId" clId="{809C8D1E-6452-4A3E-AF37-D4BA6AF5C3F4}" dt="2025-05-19T20:04:33.017" v="23" actId="2696"/>
        <pc:sldMkLst>
          <pc:docMk/>
          <pc:sldMk cId="4268316627" sldId="443"/>
        </pc:sldMkLst>
      </pc:sldChg>
      <pc:sldChg chg="del">
        <pc:chgData name="sameh marzuq" userId="acadf8ade4d584e3" providerId="LiveId" clId="{809C8D1E-6452-4A3E-AF37-D4BA6AF5C3F4}" dt="2025-05-19T20:04:33.017" v="23" actId="2696"/>
        <pc:sldMkLst>
          <pc:docMk/>
          <pc:sldMk cId="623980382" sldId="444"/>
        </pc:sldMkLst>
      </pc:sldChg>
      <pc:sldChg chg="add">
        <pc:chgData name="sameh marzuq" userId="acadf8ade4d584e3" providerId="LiveId" clId="{809C8D1E-6452-4A3E-AF37-D4BA6AF5C3F4}" dt="2025-05-19T20:04:42.711" v="24"/>
        <pc:sldMkLst>
          <pc:docMk/>
          <pc:sldMk cId="4254376104" sldId="444"/>
        </pc:sldMkLst>
      </pc:sldChg>
      <pc:sldChg chg="add">
        <pc:chgData name="sameh marzuq" userId="acadf8ade4d584e3" providerId="LiveId" clId="{809C8D1E-6452-4A3E-AF37-D4BA6AF5C3F4}" dt="2025-05-19T20:04:42.711" v="24"/>
        <pc:sldMkLst>
          <pc:docMk/>
          <pc:sldMk cId="3418981458" sldId="445"/>
        </pc:sldMkLst>
      </pc:sldChg>
      <pc:sldChg chg="del">
        <pc:chgData name="sameh marzuq" userId="acadf8ade4d584e3" providerId="LiveId" clId="{809C8D1E-6452-4A3E-AF37-D4BA6AF5C3F4}" dt="2025-05-19T20:04:33.017" v="23" actId="2696"/>
        <pc:sldMkLst>
          <pc:docMk/>
          <pc:sldMk cId="4078997185" sldId="445"/>
        </pc:sldMkLst>
      </pc:sldChg>
      <pc:sldChg chg="del">
        <pc:chgData name="sameh marzuq" userId="acadf8ade4d584e3" providerId="LiveId" clId="{809C8D1E-6452-4A3E-AF37-D4BA6AF5C3F4}" dt="2025-05-19T20:04:33.017" v="23" actId="2696"/>
        <pc:sldMkLst>
          <pc:docMk/>
          <pc:sldMk cId="927974954" sldId="446"/>
        </pc:sldMkLst>
      </pc:sldChg>
      <pc:sldChg chg="add">
        <pc:chgData name="sameh marzuq" userId="acadf8ade4d584e3" providerId="LiveId" clId="{809C8D1E-6452-4A3E-AF37-D4BA6AF5C3F4}" dt="2025-05-19T20:04:42.711" v="24"/>
        <pc:sldMkLst>
          <pc:docMk/>
          <pc:sldMk cId="3596958647" sldId="446"/>
        </pc:sldMkLst>
      </pc:sldChg>
      <pc:sldChg chg="del">
        <pc:chgData name="sameh marzuq" userId="acadf8ade4d584e3" providerId="LiveId" clId="{809C8D1E-6452-4A3E-AF37-D4BA6AF5C3F4}" dt="2025-05-19T20:04:33.017" v="23" actId="2696"/>
        <pc:sldMkLst>
          <pc:docMk/>
          <pc:sldMk cId="124588926" sldId="447"/>
        </pc:sldMkLst>
      </pc:sldChg>
      <pc:sldChg chg="add">
        <pc:chgData name="sameh marzuq" userId="acadf8ade4d584e3" providerId="LiveId" clId="{809C8D1E-6452-4A3E-AF37-D4BA6AF5C3F4}" dt="2025-05-19T20:04:42.711" v="24"/>
        <pc:sldMkLst>
          <pc:docMk/>
          <pc:sldMk cId="2683528446" sldId="447"/>
        </pc:sldMkLst>
      </pc:sldChg>
      <pc:sldChg chg="del">
        <pc:chgData name="sameh marzuq" userId="acadf8ade4d584e3" providerId="LiveId" clId="{809C8D1E-6452-4A3E-AF37-D4BA6AF5C3F4}" dt="2025-05-19T20:04:33.017" v="23" actId="2696"/>
        <pc:sldMkLst>
          <pc:docMk/>
          <pc:sldMk cId="1534810257" sldId="448"/>
        </pc:sldMkLst>
      </pc:sldChg>
      <pc:sldChg chg="add">
        <pc:chgData name="sameh marzuq" userId="acadf8ade4d584e3" providerId="LiveId" clId="{809C8D1E-6452-4A3E-AF37-D4BA6AF5C3F4}" dt="2025-05-19T20:04:42.711" v="24"/>
        <pc:sldMkLst>
          <pc:docMk/>
          <pc:sldMk cId="1644463251" sldId="448"/>
        </pc:sldMkLst>
      </pc:sldChg>
      <pc:sldChg chg="add">
        <pc:chgData name="sameh marzuq" userId="acadf8ade4d584e3" providerId="LiveId" clId="{809C8D1E-6452-4A3E-AF37-D4BA6AF5C3F4}" dt="2025-05-19T20:04:42.711" v="24"/>
        <pc:sldMkLst>
          <pc:docMk/>
          <pc:sldMk cId="5491307" sldId="449"/>
        </pc:sldMkLst>
      </pc:sldChg>
      <pc:sldChg chg="del">
        <pc:chgData name="sameh marzuq" userId="acadf8ade4d584e3" providerId="LiveId" clId="{809C8D1E-6452-4A3E-AF37-D4BA6AF5C3F4}" dt="2025-05-19T20:04:33.017" v="23" actId="2696"/>
        <pc:sldMkLst>
          <pc:docMk/>
          <pc:sldMk cId="879765913" sldId="449"/>
        </pc:sldMkLst>
      </pc:sldChg>
      <pc:sldChg chg="add">
        <pc:chgData name="sameh marzuq" userId="acadf8ade4d584e3" providerId="LiveId" clId="{809C8D1E-6452-4A3E-AF37-D4BA6AF5C3F4}" dt="2025-05-19T20:04:42.711" v="24"/>
        <pc:sldMkLst>
          <pc:docMk/>
          <pc:sldMk cId="3128574451" sldId="450"/>
        </pc:sldMkLst>
      </pc:sldChg>
      <pc:sldChg chg="del">
        <pc:chgData name="sameh marzuq" userId="acadf8ade4d584e3" providerId="LiveId" clId="{809C8D1E-6452-4A3E-AF37-D4BA6AF5C3F4}" dt="2025-05-19T20:04:33.017" v="23" actId="2696"/>
        <pc:sldMkLst>
          <pc:docMk/>
          <pc:sldMk cId="4176412980" sldId="450"/>
        </pc:sldMkLst>
      </pc:sldChg>
      <pc:sldChg chg="del">
        <pc:chgData name="sameh marzuq" userId="acadf8ade4d584e3" providerId="LiveId" clId="{809C8D1E-6452-4A3E-AF37-D4BA6AF5C3F4}" dt="2025-05-19T20:04:33.017" v="23" actId="2696"/>
        <pc:sldMkLst>
          <pc:docMk/>
          <pc:sldMk cId="153015012" sldId="451"/>
        </pc:sldMkLst>
      </pc:sldChg>
      <pc:sldChg chg="add">
        <pc:chgData name="sameh marzuq" userId="acadf8ade4d584e3" providerId="LiveId" clId="{809C8D1E-6452-4A3E-AF37-D4BA6AF5C3F4}" dt="2025-05-19T20:04:42.711" v="24"/>
        <pc:sldMkLst>
          <pc:docMk/>
          <pc:sldMk cId="1356280524" sldId="451"/>
        </pc:sldMkLst>
      </pc:sldChg>
      <pc:sldChg chg="del">
        <pc:chgData name="sameh marzuq" userId="acadf8ade4d584e3" providerId="LiveId" clId="{809C8D1E-6452-4A3E-AF37-D4BA6AF5C3F4}" dt="2025-05-19T20:04:33.017" v="23" actId="2696"/>
        <pc:sldMkLst>
          <pc:docMk/>
          <pc:sldMk cId="1895689954" sldId="452"/>
        </pc:sldMkLst>
      </pc:sldChg>
      <pc:sldChg chg="add">
        <pc:chgData name="sameh marzuq" userId="acadf8ade4d584e3" providerId="LiveId" clId="{809C8D1E-6452-4A3E-AF37-D4BA6AF5C3F4}" dt="2025-05-19T20:04:42.711" v="24"/>
        <pc:sldMkLst>
          <pc:docMk/>
          <pc:sldMk cId="3406103142" sldId="452"/>
        </pc:sldMkLst>
      </pc:sldChg>
      <pc:sldChg chg="add">
        <pc:chgData name="sameh marzuq" userId="acadf8ade4d584e3" providerId="LiveId" clId="{809C8D1E-6452-4A3E-AF37-D4BA6AF5C3F4}" dt="2025-05-19T20:04:42.711" v="24"/>
        <pc:sldMkLst>
          <pc:docMk/>
          <pc:sldMk cId="2019645407" sldId="453"/>
        </pc:sldMkLst>
      </pc:sldChg>
      <pc:sldChg chg="del">
        <pc:chgData name="sameh marzuq" userId="acadf8ade4d584e3" providerId="LiveId" clId="{809C8D1E-6452-4A3E-AF37-D4BA6AF5C3F4}" dt="2025-05-19T20:04:33.017" v="23" actId="2696"/>
        <pc:sldMkLst>
          <pc:docMk/>
          <pc:sldMk cId="2493229027" sldId="453"/>
        </pc:sldMkLst>
      </pc:sldChg>
      <pc:sldChg chg="add">
        <pc:chgData name="sameh marzuq" userId="acadf8ade4d584e3" providerId="LiveId" clId="{809C8D1E-6452-4A3E-AF37-D4BA6AF5C3F4}" dt="2025-05-19T20:04:42.711" v="24"/>
        <pc:sldMkLst>
          <pc:docMk/>
          <pc:sldMk cId="926354415" sldId="454"/>
        </pc:sldMkLst>
      </pc:sldChg>
      <pc:sldChg chg="del">
        <pc:chgData name="sameh marzuq" userId="acadf8ade4d584e3" providerId="LiveId" clId="{809C8D1E-6452-4A3E-AF37-D4BA6AF5C3F4}" dt="2025-05-19T20:04:33.017" v="23" actId="2696"/>
        <pc:sldMkLst>
          <pc:docMk/>
          <pc:sldMk cId="1144807504" sldId="454"/>
        </pc:sldMkLst>
      </pc:sldChg>
      <pc:sldChg chg="add">
        <pc:chgData name="sameh marzuq" userId="acadf8ade4d584e3" providerId="LiveId" clId="{809C8D1E-6452-4A3E-AF37-D4BA6AF5C3F4}" dt="2025-05-19T20:04:42.711" v="24"/>
        <pc:sldMkLst>
          <pc:docMk/>
          <pc:sldMk cId="1355666989" sldId="455"/>
        </pc:sldMkLst>
      </pc:sldChg>
      <pc:sldChg chg="del">
        <pc:chgData name="sameh marzuq" userId="acadf8ade4d584e3" providerId="LiveId" clId="{809C8D1E-6452-4A3E-AF37-D4BA6AF5C3F4}" dt="2025-05-19T20:04:33.017" v="23" actId="2696"/>
        <pc:sldMkLst>
          <pc:docMk/>
          <pc:sldMk cId="1423200055" sldId="455"/>
        </pc:sldMkLst>
      </pc:sldChg>
      <pc:sldChg chg="del">
        <pc:chgData name="sameh marzuq" userId="acadf8ade4d584e3" providerId="LiveId" clId="{809C8D1E-6452-4A3E-AF37-D4BA6AF5C3F4}" dt="2025-05-19T20:04:33.017" v="23" actId="2696"/>
        <pc:sldMkLst>
          <pc:docMk/>
          <pc:sldMk cId="1135581982" sldId="456"/>
        </pc:sldMkLst>
      </pc:sldChg>
      <pc:sldChg chg="add">
        <pc:chgData name="sameh marzuq" userId="acadf8ade4d584e3" providerId="LiveId" clId="{809C8D1E-6452-4A3E-AF37-D4BA6AF5C3F4}" dt="2025-05-19T20:04:42.711" v="24"/>
        <pc:sldMkLst>
          <pc:docMk/>
          <pc:sldMk cId="1920822283" sldId="456"/>
        </pc:sldMkLst>
      </pc:sldChg>
      <pc:sldChg chg="add">
        <pc:chgData name="sameh marzuq" userId="acadf8ade4d584e3" providerId="LiveId" clId="{809C8D1E-6452-4A3E-AF37-D4BA6AF5C3F4}" dt="2025-05-19T20:04:42.711" v="24"/>
        <pc:sldMkLst>
          <pc:docMk/>
          <pc:sldMk cId="1783331534" sldId="457"/>
        </pc:sldMkLst>
      </pc:sldChg>
      <pc:sldChg chg="del">
        <pc:chgData name="sameh marzuq" userId="acadf8ade4d584e3" providerId="LiveId" clId="{809C8D1E-6452-4A3E-AF37-D4BA6AF5C3F4}" dt="2025-05-19T20:04:33.017" v="23" actId="2696"/>
        <pc:sldMkLst>
          <pc:docMk/>
          <pc:sldMk cId="1842327072" sldId="457"/>
        </pc:sldMkLst>
      </pc:sldChg>
      <pc:sldChg chg="add">
        <pc:chgData name="sameh marzuq" userId="acadf8ade4d584e3" providerId="LiveId" clId="{809C8D1E-6452-4A3E-AF37-D4BA6AF5C3F4}" dt="2025-05-19T20:04:42.711" v="24"/>
        <pc:sldMkLst>
          <pc:docMk/>
          <pc:sldMk cId="1516657703" sldId="458"/>
        </pc:sldMkLst>
      </pc:sldChg>
      <pc:sldChg chg="del">
        <pc:chgData name="sameh marzuq" userId="acadf8ade4d584e3" providerId="LiveId" clId="{809C8D1E-6452-4A3E-AF37-D4BA6AF5C3F4}" dt="2025-05-19T20:04:33.017" v="23" actId="2696"/>
        <pc:sldMkLst>
          <pc:docMk/>
          <pc:sldMk cId="3565441155" sldId="458"/>
        </pc:sldMkLst>
      </pc:sldChg>
      <pc:sldChg chg="add">
        <pc:chgData name="sameh marzuq" userId="acadf8ade4d584e3" providerId="LiveId" clId="{809C8D1E-6452-4A3E-AF37-D4BA6AF5C3F4}" dt="2025-05-19T20:04:42.711" v="24"/>
        <pc:sldMkLst>
          <pc:docMk/>
          <pc:sldMk cId="3854185996" sldId="459"/>
        </pc:sldMkLst>
      </pc:sldChg>
      <pc:sldChg chg="del">
        <pc:chgData name="sameh marzuq" userId="acadf8ade4d584e3" providerId="LiveId" clId="{809C8D1E-6452-4A3E-AF37-D4BA6AF5C3F4}" dt="2025-05-19T20:04:33.017" v="23" actId="2696"/>
        <pc:sldMkLst>
          <pc:docMk/>
          <pc:sldMk cId="4242183665" sldId="459"/>
        </pc:sldMkLst>
      </pc:sldChg>
      <pc:sldChg chg="add">
        <pc:chgData name="sameh marzuq" userId="acadf8ade4d584e3" providerId="LiveId" clId="{809C8D1E-6452-4A3E-AF37-D4BA6AF5C3F4}" dt="2025-05-19T20:04:42.711" v="24"/>
        <pc:sldMkLst>
          <pc:docMk/>
          <pc:sldMk cId="162500526" sldId="460"/>
        </pc:sldMkLst>
      </pc:sldChg>
      <pc:sldChg chg="del">
        <pc:chgData name="sameh marzuq" userId="acadf8ade4d584e3" providerId="LiveId" clId="{809C8D1E-6452-4A3E-AF37-D4BA6AF5C3F4}" dt="2025-05-19T20:04:33.017" v="23" actId="2696"/>
        <pc:sldMkLst>
          <pc:docMk/>
          <pc:sldMk cId="2020522973" sldId="460"/>
        </pc:sldMkLst>
      </pc:sldChg>
      <pc:sldChg chg="del">
        <pc:chgData name="sameh marzuq" userId="acadf8ade4d584e3" providerId="LiveId" clId="{809C8D1E-6452-4A3E-AF37-D4BA6AF5C3F4}" dt="2025-05-19T20:00:34.303" v="7" actId="2696"/>
        <pc:sldMkLst>
          <pc:docMk/>
          <pc:sldMk cId="1580570129" sldId="461"/>
        </pc:sldMkLst>
      </pc:sldChg>
      <pc:sldChg chg="add">
        <pc:chgData name="sameh marzuq" userId="acadf8ade4d584e3" providerId="LiveId" clId="{809C8D1E-6452-4A3E-AF37-D4BA6AF5C3F4}" dt="2025-05-19T20:00:51.444" v="8"/>
        <pc:sldMkLst>
          <pc:docMk/>
          <pc:sldMk cId="1798949592" sldId="461"/>
        </pc:sldMkLst>
      </pc:sldChg>
      <pc:sldChg chg="add">
        <pc:chgData name="sameh marzuq" userId="acadf8ade4d584e3" providerId="LiveId" clId="{809C8D1E-6452-4A3E-AF37-D4BA6AF5C3F4}" dt="2025-05-19T20:00:51.444" v="8"/>
        <pc:sldMkLst>
          <pc:docMk/>
          <pc:sldMk cId="1485480479" sldId="462"/>
        </pc:sldMkLst>
      </pc:sldChg>
      <pc:sldChg chg="del">
        <pc:chgData name="sameh marzuq" userId="acadf8ade4d584e3" providerId="LiveId" clId="{809C8D1E-6452-4A3E-AF37-D4BA6AF5C3F4}" dt="2025-05-19T20:00:34.303" v="7" actId="2696"/>
        <pc:sldMkLst>
          <pc:docMk/>
          <pc:sldMk cId="3870195150" sldId="462"/>
        </pc:sldMkLst>
      </pc:sldChg>
      <pc:sldChg chg="add">
        <pc:chgData name="sameh marzuq" userId="acadf8ade4d584e3" providerId="LiveId" clId="{809C8D1E-6452-4A3E-AF37-D4BA6AF5C3F4}" dt="2025-05-19T20:00:51.444" v="8"/>
        <pc:sldMkLst>
          <pc:docMk/>
          <pc:sldMk cId="2066375378" sldId="463"/>
        </pc:sldMkLst>
      </pc:sldChg>
      <pc:sldChg chg="del">
        <pc:chgData name="sameh marzuq" userId="acadf8ade4d584e3" providerId="LiveId" clId="{809C8D1E-6452-4A3E-AF37-D4BA6AF5C3F4}" dt="2025-05-19T20:00:34.303" v="7" actId="2696"/>
        <pc:sldMkLst>
          <pc:docMk/>
          <pc:sldMk cId="3290402044" sldId="463"/>
        </pc:sldMkLst>
      </pc:sldChg>
      <pc:sldChg chg="del">
        <pc:chgData name="sameh marzuq" userId="acadf8ade4d584e3" providerId="LiveId" clId="{809C8D1E-6452-4A3E-AF37-D4BA6AF5C3F4}" dt="2025-05-19T20:00:34.303" v="7" actId="2696"/>
        <pc:sldMkLst>
          <pc:docMk/>
          <pc:sldMk cId="216908896" sldId="464"/>
        </pc:sldMkLst>
      </pc:sldChg>
      <pc:sldChg chg="add">
        <pc:chgData name="sameh marzuq" userId="acadf8ade4d584e3" providerId="LiveId" clId="{809C8D1E-6452-4A3E-AF37-D4BA6AF5C3F4}" dt="2025-05-19T20:00:51.444" v="8"/>
        <pc:sldMkLst>
          <pc:docMk/>
          <pc:sldMk cId="653313320" sldId="464"/>
        </pc:sldMkLst>
      </pc:sldChg>
      <pc:sldChg chg="add">
        <pc:chgData name="sameh marzuq" userId="acadf8ade4d584e3" providerId="LiveId" clId="{809C8D1E-6452-4A3E-AF37-D4BA6AF5C3F4}" dt="2025-05-19T20:00:51.444" v="8"/>
        <pc:sldMkLst>
          <pc:docMk/>
          <pc:sldMk cId="733470244" sldId="465"/>
        </pc:sldMkLst>
      </pc:sldChg>
      <pc:sldChg chg="del">
        <pc:chgData name="sameh marzuq" userId="acadf8ade4d584e3" providerId="LiveId" clId="{809C8D1E-6452-4A3E-AF37-D4BA6AF5C3F4}" dt="2025-05-19T20:00:34.303" v="7" actId="2696"/>
        <pc:sldMkLst>
          <pc:docMk/>
          <pc:sldMk cId="1823718605" sldId="465"/>
        </pc:sldMkLst>
      </pc:sldChg>
      <pc:sldChg chg="del">
        <pc:chgData name="sameh marzuq" userId="acadf8ade4d584e3" providerId="LiveId" clId="{809C8D1E-6452-4A3E-AF37-D4BA6AF5C3F4}" dt="2025-05-19T20:00:34.303" v="7" actId="2696"/>
        <pc:sldMkLst>
          <pc:docMk/>
          <pc:sldMk cId="1967117673" sldId="466"/>
        </pc:sldMkLst>
      </pc:sldChg>
      <pc:sldChg chg="add">
        <pc:chgData name="sameh marzuq" userId="acadf8ade4d584e3" providerId="LiveId" clId="{809C8D1E-6452-4A3E-AF37-D4BA6AF5C3F4}" dt="2025-05-19T20:00:51.444" v="8"/>
        <pc:sldMkLst>
          <pc:docMk/>
          <pc:sldMk cId="2228545864" sldId="466"/>
        </pc:sldMkLst>
      </pc:sldChg>
      <pc:sldChg chg="del">
        <pc:chgData name="sameh marzuq" userId="acadf8ade4d584e3" providerId="LiveId" clId="{809C8D1E-6452-4A3E-AF37-D4BA6AF5C3F4}" dt="2025-05-19T20:00:34.303" v="7" actId="2696"/>
        <pc:sldMkLst>
          <pc:docMk/>
          <pc:sldMk cId="554496896" sldId="467"/>
        </pc:sldMkLst>
      </pc:sldChg>
      <pc:sldChg chg="add">
        <pc:chgData name="sameh marzuq" userId="acadf8ade4d584e3" providerId="LiveId" clId="{809C8D1E-6452-4A3E-AF37-D4BA6AF5C3F4}" dt="2025-05-19T20:00:51.444" v="8"/>
        <pc:sldMkLst>
          <pc:docMk/>
          <pc:sldMk cId="2511062779" sldId="467"/>
        </pc:sldMkLst>
      </pc:sldChg>
      <pc:sldChg chg="add">
        <pc:chgData name="sameh marzuq" userId="acadf8ade4d584e3" providerId="LiveId" clId="{809C8D1E-6452-4A3E-AF37-D4BA6AF5C3F4}" dt="2025-05-19T20:00:51.444" v="8"/>
        <pc:sldMkLst>
          <pc:docMk/>
          <pc:sldMk cId="3034646686" sldId="468"/>
        </pc:sldMkLst>
      </pc:sldChg>
      <pc:sldChg chg="del">
        <pc:chgData name="sameh marzuq" userId="acadf8ade4d584e3" providerId="LiveId" clId="{809C8D1E-6452-4A3E-AF37-D4BA6AF5C3F4}" dt="2025-05-19T20:00:34.303" v="7" actId="2696"/>
        <pc:sldMkLst>
          <pc:docMk/>
          <pc:sldMk cId="3250894439" sldId="468"/>
        </pc:sldMkLst>
      </pc:sldChg>
      <pc:sldChg chg="del">
        <pc:chgData name="sameh marzuq" userId="acadf8ade4d584e3" providerId="LiveId" clId="{809C8D1E-6452-4A3E-AF37-D4BA6AF5C3F4}" dt="2025-05-19T20:00:34.303" v="7" actId="2696"/>
        <pc:sldMkLst>
          <pc:docMk/>
          <pc:sldMk cId="2544527641" sldId="469"/>
        </pc:sldMkLst>
      </pc:sldChg>
      <pc:sldChg chg="add">
        <pc:chgData name="sameh marzuq" userId="acadf8ade4d584e3" providerId="LiveId" clId="{809C8D1E-6452-4A3E-AF37-D4BA6AF5C3F4}" dt="2025-05-19T20:00:51.444" v="8"/>
        <pc:sldMkLst>
          <pc:docMk/>
          <pc:sldMk cId="3018807911" sldId="469"/>
        </pc:sldMkLst>
      </pc:sldChg>
      <pc:sldChg chg="del">
        <pc:chgData name="sameh marzuq" userId="acadf8ade4d584e3" providerId="LiveId" clId="{809C8D1E-6452-4A3E-AF37-D4BA6AF5C3F4}" dt="2025-05-19T20:00:34.303" v="7" actId="2696"/>
        <pc:sldMkLst>
          <pc:docMk/>
          <pc:sldMk cId="2656866791" sldId="470"/>
        </pc:sldMkLst>
      </pc:sldChg>
      <pc:sldChg chg="add">
        <pc:chgData name="sameh marzuq" userId="acadf8ade4d584e3" providerId="LiveId" clId="{809C8D1E-6452-4A3E-AF37-D4BA6AF5C3F4}" dt="2025-05-19T20:00:51.444" v="8"/>
        <pc:sldMkLst>
          <pc:docMk/>
          <pc:sldMk cId="4006467100" sldId="470"/>
        </pc:sldMkLst>
      </pc:sldChg>
      <pc:sldChg chg="add">
        <pc:chgData name="sameh marzuq" userId="acadf8ade4d584e3" providerId="LiveId" clId="{809C8D1E-6452-4A3E-AF37-D4BA6AF5C3F4}" dt="2025-05-19T20:00:51.444" v="8"/>
        <pc:sldMkLst>
          <pc:docMk/>
          <pc:sldMk cId="1705017973" sldId="471"/>
        </pc:sldMkLst>
      </pc:sldChg>
      <pc:sldChg chg="del">
        <pc:chgData name="sameh marzuq" userId="acadf8ade4d584e3" providerId="LiveId" clId="{809C8D1E-6452-4A3E-AF37-D4BA6AF5C3F4}" dt="2025-05-19T20:00:34.303" v="7" actId="2696"/>
        <pc:sldMkLst>
          <pc:docMk/>
          <pc:sldMk cId="2127778097" sldId="471"/>
        </pc:sldMkLst>
      </pc:sldChg>
      <pc:sldChg chg="add">
        <pc:chgData name="sameh marzuq" userId="acadf8ade4d584e3" providerId="LiveId" clId="{809C8D1E-6452-4A3E-AF37-D4BA6AF5C3F4}" dt="2025-05-19T20:00:51.444" v="8"/>
        <pc:sldMkLst>
          <pc:docMk/>
          <pc:sldMk cId="63886846" sldId="472"/>
        </pc:sldMkLst>
      </pc:sldChg>
      <pc:sldChg chg="del">
        <pc:chgData name="sameh marzuq" userId="acadf8ade4d584e3" providerId="LiveId" clId="{809C8D1E-6452-4A3E-AF37-D4BA6AF5C3F4}" dt="2025-05-19T20:00:34.303" v="7" actId="2696"/>
        <pc:sldMkLst>
          <pc:docMk/>
          <pc:sldMk cId="3418914633" sldId="472"/>
        </pc:sldMkLst>
      </pc:sldChg>
      <pc:sldChg chg="add">
        <pc:chgData name="sameh marzuq" userId="acadf8ade4d584e3" providerId="LiveId" clId="{809C8D1E-6452-4A3E-AF37-D4BA6AF5C3F4}" dt="2025-05-19T20:00:51.444" v="8"/>
        <pc:sldMkLst>
          <pc:docMk/>
          <pc:sldMk cId="1610238890" sldId="473"/>
        </pc:sldMkLst>
      </pc:sldChg>
      <pc:sldChg chg="del">
        <pc:chgData name="sameh marzuq" userId="acadf8ade4d584e3" providerId="LiveId" clId="{809C8D1E-6452-4A3E-AF37-D4BA6AF5C3F4}" dt="2025-05-19T20:00:34.303" v="7" actId="2696"/>
        <pc:sldMkLst>
          <pc:docMk/>
          <pc:sldMk cId="3525842373" sldId="473"/>
        </pc:sldMkLst>
      </pc:sldChg>
      <pc:sldChg chg="del">
        <pc:chgData name="sameh marzuq" userId="acadf8ade4d584e3" providerId="LiveId" clId="{809C8D1E-6452-4A3E-AF37-D4BA6AF5C3F4}" dt="2025-05-19T20:00:34.303" v="7" actId="2696"/>
        <pc:sldMkLst>
          <pc:docMk/>
          <pc:sldMk cId="2939819432" sldId="474"/>
        </pc:sldMkLst>
      </pc:sldChg>
      <pc:sldChg chg="add">
        <pc:chgData name="sameh marzuq" userId="acadf8ade4d584e3" providerId="LiveId" clId="{809C8D1E-6452-4A3E-AF37-D4BA6AF5C3F4}" dt="2025-05-19T20:00:51.444" v="8"/>
        <pc:sldMkLst>
          <pc:docMk/>
          <pc:sldMk cId="3142662287" sldId="474"/>
        </pc:sldMkLst>
      </pc:sldChg>
      <pc:sldChg chg="modSp mod">
        <pc:chgData name="sameh marzuq" userId="acadf8ade4d584e3" providerId="LiveId" clId="{809C8D1E-6452-4A3E-AF37-D4BA6AF5C3F4}" dt="2025-05-19T20:17:21.021" v="35" actId="207"/>
        <pc:sldMkLst>
          <pc:docMk/>
          <pc:sldMk cId="317435068" sldId="475"/>
        </pc:sldMkLst>
        <pc:spChg chg="mod">
          <ac:chgData name="sameh marzuq" userId="acadf8ade4d584e3" providerId="LiveId" clId="{809C8D1E-6452-4A3E-AF37-D4BA6AF5C3F4}" dt="2025-05-19T20:17:05.780" v="34" actId="6549"/>
          <ac:spMkLst>
            <pc:docMk/>
            <pc:sldMk cId="317435068" sldId="475"/>
            <ac:spMk id="2" creationId="{DFF3932E-1C08-4440-8921-E559E911C792}"/>
          </ac:spMkLst>
        </pc:spChg>
        <pc:spChg chg="mod">
          <ac:chgData name="sameh marzuq" userId="acadf8ade4d584e3" providerId="LiveId" clId="{809C8D1E-6452-4A3E-AF37-D4BA6AF5C3F4}" dt="2025-05-19T20:17:21.021" v="35" actId="207"/>
          <ac:spMkLst>
            <pc:docMk/>
            <pc:sldMk cId="317435068" sldId="475"/>
            <ac:spMk id="3" creationId="{81B215F7-3AE0-42AC-90DD-1C7674F123EF}"/>
          </ac:spMkLst>
        </pc:spChg>
      </pc:sldChg>
      <pc:sldChg chg="modSp add mod modTransition">
        <pc:chgData name="sameh marzuq" userId="acadf8ade4d584e3" providerId="LiveId" clId="{809C8D1E-6452-4A3E-AF37-D4BA6AF5C3F4}" dt="2025-05-19T20:19:06.832" v="37" actId="207"/>
        <pc:sldMkLst>
          <pc:docMk/>
          <pc:sldMk cId="4101053682" sldId="503"/>
        </pc:sldMkLst>
        <pc:spChg chg="mod">
          <ac:chgData name="sameh marzuq" userId="acadf8ade4d584e3" providerId="LiveId" clId="{809C8D1E-6452-4A3E-AF37-D4BA6AF5C3F4}" dt="2025-05-19T20:19:06.832" v="37" actId="207"/>
          <ac:spMkLst>
            <pc:docMk/>
            <pc:sldMk cId="4101053682" sldId="503"/>
            <ac:spMk id="3" creationId="{7CC647DB-579A-4087-9FBD-7E37935C06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E3530A-926B-4DCD-92E8-827ECC4A42C3}" type="datetimeFigureOut">
              <a:rPr lang="en-AE" smtClean="0"/>
              <a:t>19/05/2025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63D0DE-029B-4757-BCCB-CAAC05A32ABD}" type="slidenum">
              <a:rPr lang="en-AE" smtClean="0"/>
              <a:t>‹#›</a:t>
            </a:fld>
            <a:endParaRPr lang="en-AE"/>
          </a:p>
        </p:txBody>
      </p:sp>
    </p:spTree>
    <p:extLst>
      <p:ext uri="{BB962C8B-B14F-4D97-AF65-F5344CB8AC3E}">
        <p14:creationId xmlns:p14="http://schemas.microsoft.com/office/powerpoint/2010/main" val="3442933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5/19/2025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
        <p:nvSpPr>
          <p:cNvPr id="13" name="Rectangle 12">
            <a:extLst>
              <a:ext uri="{FF2B5EF4-FFF2-40B4-BE49-F238E27FC236}">
                <a16:creationId xmlns:a16="http://schemas.microsoft.com/office/drawing/2014/main" id="{7985CDB8-2190-47E5-B7FC-399AFBDCF20B}"/>
              </a:ext>
            </a:extLst>
          </p:cNvPr>
          <p:cNvSpPr/>
          <p:nvPr userDrawn="1"/>
        </p:nvSpPr>
        <p:spPr>
          <a:xfrm>
            <a:off x="10220348" y="5831150"/>
            <a:ext cx="1172669" cy="34771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92431180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5/19/2025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937511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5/19/2025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26670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5/19/2025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44018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5/19/2025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46310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5/19/2025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836707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5/19/2025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614766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5/19/2025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803949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5/19/2025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24047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5/19/2025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a:extLst>
              <a:ext uri="{FF2B5EF4-FFF2-40B4-BE49-F238E27FC236}">
                <a16:creationId xmlns:a16="http://schemas.microsoft.com/office/drawing/2014/main" id="{CEBE7FE8-F4F9-4C14-ADBA-25B3EAD19326}"/>
              </a:ext>
            </a:extLst>
          </p:cNvPr>
          <p:cNvSpPr/>
          <p:nvPr userDrawn="1"/>
        </p:nvSpPr>
        <p:spPr>
          <a:xfrm>
            <a:off x="10604404" y="6217983"/>
            <a:ext cx="1172669" cy="34771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39929458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5/19/2025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974435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5/19/2025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77256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5/19/2025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044735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5/19/2025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0534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5/19/2025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Rectangle 5">
            <a:extLst>
              <a:ext uri="{FF2B5EF4-FFF2-40B4-BE49-F238E27FC236}">
                <a16:creationId xmlns:a16="http://schemas.microsoft.com/office/drawing/2014/main" id="{2B35C078-BBD2-446E-B8B0-E7C2706EA5E1}"/>
              </a:ext>
            </a:extLst>
          </p:cNvPr>
          <p:cNvSpPr/>
          <p:nvPr userDrawn="1"/>
        </p:nvSpPr>
        <p:spPr>
          <a:xfrm>
            <a:off x="10537277" y="6196527"/>
            <a:ext cx="1172669" cy="34771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76509348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5/19/2025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16726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5/19/2025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126286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5/19/2025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201601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35.tmp"/><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6.tmp"/><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0.tmp"/><Relationship Id="rId2" Type="http://schemas.openxmlformats.org/officeDocument/2006/relationships/image" Target="../media/image139.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image" Target="../media/image141.tmp"/><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image" Target="../media/image143.tmp"/><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image" Target="../media/image147.tmp"/><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0.tmp"/><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52.tmp"/><Relationship Id="rId2" Type="http://schemas.openxmlformats.org/officeDocument/2006/relationships/image" Target="../media/image151.tmp"/><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image" Target="../media/image153.tmp"/><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image" Target="../media/image157.tmp"/><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59.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61.tmp"/><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62.tmp"/><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63.tmp"/><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64.tmp"/><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65.tmp"/><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66.tmp"/><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7.tmp"/><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70.tmp"/><Relationship Id="rId2" Type="http://schemas.openxmlformats.org/officeDocument/2006/relationships/image" Target="../media/image169.tmp"/><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1.tmp"/><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72.tmp"/><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73.tmp"/><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74.tmp"/><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75.tmp"/><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76.tmp"/><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77.tmp"/><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8.tmp"/><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79.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81.tmp"/><Relationship Id="rId2" Type="http://schemas.openxmlformats.org/officeDocument/2006/relationships/image" Target="../media/image180.tmp"/><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3.tmp"/><Relationship Id="rId2" Type="http://schemas.openxmlformats.org/officeDocument/2006/relationships/image" Target="../media/image182.tmp"/><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84.tmp"/><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85.tmp"/><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86.tmp"/><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87.tmp"/><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88.tmp"/><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9.tmp"/><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90.tmp"/><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91.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85.tmp"/><Relationship Id="rId2" Type="http://schemas.openxmlformats.org/officeDocument/2006/relationships/image" Target="../media/image193.tmp"/><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94.tmp"/><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95.tmp"/><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96.tmp"/><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98.tmp"/><Relationship Id="rId2" Type="http://schemas.openxmlformats.org/officeDocument/2006/relationships/image" Target="../media/image197.tmp"/><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99.tmp"/><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01.tmp"/><Relationship Id="rId2" Type="http://schemas.openxmlformats.org/officeDocument/2006/relationships/image" Target="../media/image200.tmp"/><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02.tmp"/><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203.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204.tmp"/><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205.tmp"/><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206.tmp"/><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207.tmp"/><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208.tmp"/><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09.tmp"/><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11.tmp"/><Relationship Id="rId2" Type="http://schemas.openxmlformats.org/officeDocument/2006/relationships/image" Target="../media/image210.tmp"/><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13.tmp"/><Relationship Id="rId2" Type="http://schemas.openxmlformats.org/officeDocument/2006/relationships/image" Target="../media/image212.tmp"/><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214.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16.tmp"/><Relationship Id="rId2" Type="http://schemas.openxmlformats.org/officeDocument/2006/relationships/image" Target="../media/image215.tmp"/><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217.tmp"/><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218.tmp"/><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219.tmp"/><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20.tmp"/><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222.tmp"/><Relationship Id="rId2" Type="http://schemas.openxmlformats.org/officeDocument/2006/relationships/image" Target="../media/image221.tmp"/><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224.tmp"/><Relationship Id="rId2" Type="http://schemas.openxmlformats.org/officeDocument/2006/relationships/image" Target="../media/image223.tmp"/><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226.tmp"/><Relationship Id="rId2" Type="http://schemas.openxmlformats.org/officeDocument/2006/relationships/image" Target="../media/image225.tmp"/><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228.tmp"/><Relationship Id="rId2" Type="http://schemas.openxmlformats.org/officeDocument/2006/relationships/image" Target="../media/image227.tmp"/><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30.tmp"/><Relationship Id="rId2" Type="http://schemas.openxmlformats.org/officeDocument/2006/relationships/image" Target="../media/image229.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232.tmp"/><Relationship Id="rId2" Type="http://schemas.openxmlformats.org/officeDocument/2006/relationships/image" Target="../media/image231.tmp"/><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tmp"/><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235.tmp"/><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37.tmp"/><Relationship Id="rId2" Type="http://schemas.openxmlformats.org/officeDocument/2006/relationships/image" Target="../media/image236.tmp"/><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239.tmp"/><Relationship Id="rId2" Type="http://schemas.openxmlformats.org/officeDocument/2006/relationships/image" Target="../media/image238.tmp"/><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240.tmp"/><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242.tmp"/><Relationship Id="rId2" Type="http://schemas.openxmlformats.org/officeDocument/2006/relationships/image" Target="../media/image241.tmp"/><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243.tmp"/><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245.tmp"/><Relationship Id="rId2" Type="http://schemas.openxmlformats.org/officeDocument/2006/relationships/image" Target="../media/image244.tmp"/><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247.tmp"/><Relationship Id="rId2" Type="http://schemas.openxmlformats.org/officeDocument/2006/relationships/image" Target="../media/image246.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48.tmp"/><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249.tmp"/><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250.tmp"/><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252.tmp"/><Relationship Id="rId2" Type="http://schemas.openxmlformats.org/officeDocument/2006/relationships/image" Target="../media/image251.tmp"/><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253.tmp"/><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255.tmp"/><Relationship Id="rId2" Type="http://schemas.openxmlformats.org/officeDocument/2006/relationships/image" Target="../media/image254.tmp"/><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57.tmp"/><Relationship Id="rId2" Type="http://schemas.openxmlformats.org/officeDocument/2006/relationships/image" Target="../media/image256.tmp"/><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259.tmp"/><Relationship Id="rId2" Type="http://schemas.openxmlformats.org/officeDocument/2006/relationships/image" Target="../media/image258.tmp"/><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260.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262.tmp"/><Relationship Id="rId2" Type="http://schemas.openxmlformats.org/officeDocument/2006/relationships/image" Target="../media/image261.tmp"/><Relationship Id="rId1" Type="http://schemas.openxmlformats.org/officeDocument/2006/relationships/slideLayout" Target="../slideLayouts/slideLayout7.xml"/><Relationship Id="rId4" Type="http://schemas.openxmlformats.org/officeDocument/2006/relationships/image" Target="../media/image263.tmp"/></Relationships>
</file>

<file path=ppt/slides/_rels/slide20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tmp"/><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266.tmp"/><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267.tmp"/><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269.tmp"/><Relationship Id="rId2" Type="http://schemas.openxmlformats.org/officeDocument/2006/relationships/image" Target="../media/image268.tmp"/><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tmp"/><Relationship Id="rId2" Type="http://schemas.openxmlformats.org/officeDocument/2006/relationships/image" Target="../media/image270.tmp"/><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273.tmp"/><Relationship Id="rId2" Type="http://schemas.openxmlformats.org/officeDocument/2006/relationships/image" Target="../media/image272.tmp"/><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4" Type="http://schemas.openxmlformats.org/officeDocument/2006/relationships/image" Target="../media/image276.png"/></Relationships>
</file>

<file path=ppt/slides/_rels/slide20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20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282.tmp"/><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283.tmp"/><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tmp"/><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288.tmp"/><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hyperlink" Target="https://edu-test401.odoo.com/odoo/action-175"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hyperlink" Target="https://edu-test401.odoo.com/odoo/action-175"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78.tmp"/><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image" Target="../media/image86.tmp"/><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image" Target="../media/image88.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image" Target="../media/image90.tmp"/><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image" Target="../media/image92.tmp"/><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image" Target="../media/image101.tmp"/><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image" Target="../media/image103.tmp"/><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0.tmp"/><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image" Target="../media/image112.tmp"/><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image" Target="../media/image114.tmp"/><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8.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2.tmp"/><Relationship Id="rId2" Type="http://schemas.openxmlformats.org/officeDocument/2006/relationships/image" Target="../media/image121.tmp"/><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image" Target="../media/image123.tmp"/><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mahmoud2025.odoo.com/odoo/action-90" TargetMode="External"/><Relationship Id="rId2" Type="http://schemas.openxmlformats.org/officeDocument/2006/relationships/image" Target="../media/image128.tmp"/><Relationship Id="rId1" Type="http://schemas.openxmlformats.org/officeDocument/2006/relationships/slideLayout" Target="../slideLayouts/slideLayout7.xml"/><Relationship Id="rId4" Type="http://schemas.openxmlformats.org/officeDocument/2006/relationships/image" Target="../media/image129.tmp"/></Relationships>
</file>

<file path=ppt/slides/_rels/slide98.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2.tmp"/><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5450D-EA9A-4C0D-94E3-5F8FA27779F5}"/>
              </a:ext>
            </a:extLst>
          </p:cNvPr>
          <p:cNvSpPr>
            <a:spLocks noGrp="1"/>
          </p:cNvSpPr>
          <p:nvPr>
            <p:ph type="ctrTitle"/>
          </p:nvPr>
        </p:nvSpPr>
        <p:spPr>
          <a:xfrm>
            <a:off x="1683171" y="2090176"/>
            <a:ext cx="8825658" cy="2677648"/>
          </a:xfrm>
        </p:spPr>
        <p:txBody>
          <a:bodyPr/>
          <a:lstStyle/>
          <a:p>
            <a:pPr algn="ctr" rtl="1"/>
            <a:r>
              <a:rPr lang="en-US" b="1" dirty="0">
                <a:latin typeface="Sitka Heading Semibold" pitchFamily="2" charset="0"/>
                <a:cs typeface="Times New Roman" pitchFamily="18" charset="0"/>
              </a:rPr>
              <a:t>“Alwan”</a:t>
            </a:r>
            <a:br>
              <a:rPr lang="en-US" b="1" dirty="0">
                <a:latin typeface="Sitka Heading Semibold" pitchFamily="2" charset="0"/>
                <a:cs typeface="Times New Roman" pitchFamily="18" charset="0"/>
              </a:rPr>
            </a:br>
            <a:r>
              <a:rPr lang="en-US" b="1" dirty="0">
                <a:latin typeface="Sitka Heading Semibold" pitchFamily="2" charset="0"/>
                <a:cs typeface="Times New Roman" pitchFamily="18" charset="0"/>
              </a:rPr>
              <a:t>Modern Printing Press</a:t>
            </a:r>
            <a:br>
              <a:rPr lang="en-AE" dirty="0"/>
            </a:br>
            <a:endParaRPr lang="en-AE" dirty="0"/>
          </a:p>
        </p:txBody>
      </p:sp>
      <p:sp>
        <p:nvSpPr>
          <p:cNvPr id="3" name="Subtitle 2">
            <a:extLst>
              <a:ext uri="{FF2B5EF4-FFF2-40B4-BE49-F238E27FC236}">
                <a16:creationId xmlns:a16="http://schemas.microsoft.com/office/drawing/2014/main" id="{416E6F49-AA5B-4B83-BCF8-A6C2F7E88523}"/>
              </a:ext>
            </a:extLst>
          </p:cNvPr>
          <p:cNvSpPr>
            <a:spLocks noGrp="1"/>
          </p:cNvSpPr>
          <p:nvPr>
            <p:ph type="subTitle" idx="1"/>
          </p:nvPr>
        </p:nvSpPr>
        <p:spPr>
          <a:xfrm>
            <a:off x="1683171" y="4295601"/>
            <a:ext cx="8825658" cy="1918386"/>
          </a:xfrm>
        </p:spPr>
        <p:txBody>
          <a:bodyPr>
            <a:normAutofit/>
          </a:bodyPr>
          <a:lstStyle/>
          <a:p>
            <a:pPr algn="ctr"/>
            <a:r>
              <a:rPr lang="en-US" sz="2000" b="1" u="sng" dirty="0">
                <a:solidFill>
                  <a:schemeClr val="bg1">
                    <a:lumMod val="95000"/>
                  </a:schemeClr>
                </a:solidFill>
                <a:latin typeface="Sitka Heading Semibold" pitchFamily="2" charset="0"/>
              </a:rPr>
              <a:t>Team members</a:t>
            </a:r>
          </a:p>
          <a:p>
            <a:pPr algn="ctr"/>
            <a:endParaRPr lang="en-US" sz="700" b="1" u="sng" dirty="0">
              <a:solidFill>
                <a:schemeClr val="bg1">
                  <a:lumMod val="95000"/>
                </a:schemeClr>
              </a:solidFill>
              <a:latin typeface="Sitka Heading Semibold" pitchFamily="2" charset="0"/>
            </a:endParaRPr>
          </a:p>
          <a:p>
            <a:pPr algn="ctr"/>
            <a:r>
              <a:rPr lang="en-US" sz="1500" dirty="0">
                <a:solidFill>
                  <a:schemeClr val="bg1">
                    <a:lumMod val="95000"/>
                  </a:schemeClr>
                </a:solidFill>
                <a:latin typeface="Sitka Heading Semibold" pitchFamily="2" charset="0"/>
                <a:cs typeface="Times New Roman" panose="02020603050405020304" pitchFamily="18" charset="0"/>
              </a:rPr>
              <a:t>Sameh Ahmed        Ahmed Mohmed Saad            Fady Hanna   </a:t>
            </a:r>
          </a:p>
          <a:p>
            <a:pPr algn="ctr"/>
            <a:r>
              <a:rPr lang="en-US" sz="1500" dirty="0">
                <a:solidFill>
                  <a:schemeClr val="bg1">
                    <a:lumMod val="95000"/>
                  </a:schemeClr>
                </a:solidFill>
                <a:latin typeface="Sitka Heading Semibold" pitchFamily="2" charset="0"/>
                <a:cs typeface="Times New Roman" panose="02020603050405020304" pitchFamily="18" charset="0"/>
              </a:rPr>
              <a:t>     </a:t>
            </a:r>
            <a:r>
              <a:rPr lang="en-US" sz="1500">
                <a:solidFill>
                  <a:schemeClr val="bg1">
                    <a:lumMod val="95000"/>
                  </a:schemeClr>
                </a:solidFill>
                <a:latin typeface="Sitka Heading Semibold" pitchFamily="2" charset="0"/>
                <a:cs typeface="Times New Roman" panose="02020603050405020304" pitchFamily="18" charset="0"/>
              </a:rPr>
              <a:t>Mahmoud Abdella             </a:t>
            </a:r>
            <a:r>
              <a:rPr lang="en-US" sz="1500" dirty="0">
                <a:solidFill>
                  <a:schemeClr val="bg1">
                    <a:lumMod val="95000"/>
                  </a:schemeClr>
                </a:solidFill>
                <a:latin typeface="Sitka Heading Semibold" pitchFamily="2" charset="0"/>
                <a:cs typeface="Times New Roman" panose="02020603050405020304" pitchFamily="18" charset="0"/>
              </a:rPr>
              <a:t>Youssef Mohamed</a:t>
            </a:r>
            <a:endParaRPr lang="en-AE" sz="1500" dirty="0">
              <a:solidFill>
                <a:schemeClr val="bg1">
                  <a:lumMod val="95000"/>
                </a:schemeClr>
              </a:solidFill>
              <a:latin typeface="Sitka Heading Semibold" pitchFamily="2" charset="0"/>
              <a:cs typeface="Times New Roman" panose="02020603050405020304" pitchFamily="18" charset="0"/>
            </a:endParaRPr>
          </a:p>
          <a:p>
            <a:endParaRPr lang="en-US" sz="1200" dirty="0">
              <a:solidFill>
                <a:schemeClr val="bg1">
                  <a:lumMod val="95000"/>
                </a:schemeClr>
              </a:solidFill>
              <a:latin typeface="Sitka Heading Semibold" pitchFamily="2" charset="0"/>
              <a:cs typeface="Times New Roman" panose="02020603050405020304" pitchFamily="18" charset="0"/>
            </a:endParaRPr>
          </a:p>
        </p:txBody>
      </p:sp>
    </p:spTree>
    <p:extLst>
      <p:ext uri="{BB962C8B-B14F-4D97-AF65-F5344CB8AC3E}">
        <p14:creationId xmlns:p14="http://schemas.microsoft.com/office/powerpoint/2010/main" val="19579341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2D7F8-0883-465F-8105-81E936BB7E38}"/>
              </a:ext>
            </a:extLst>
          </p:cNvPr>
          <p:cNvSpPr/>
          <p:nvPr/>
        </p:nvSpPr>
        <p:spPr>
          <a:xfrm>
            <a:off x="337632" y="628355"/>
            <a:ext cx="2961132" cy="369332"/>
          </a:xfrm>
          <a:prstGeom prst="rect">
            <a:avLst/>
          </a:prstGeom>
        </p:spPr>
        <p:txBody>
          <a:bodyPr wrap="none">
            <a:spAutoFit/>
          </a:bodyPr>
          <a:lstStyle/>
          <a:p>
            <a:r>
              <a:rPr lang="en-US" b="1" dirty="0">
                <a:latin typeface="Times New Roman" pitchFamily="18" charset="0"/>
                <a:cs typeface="Times New Roman" pitchFamily="18" charset="0"/>
              </a:rPr>
              <a:t>1-</a:t>
            </a:r>
            <a:r>
              <a:rPr lang="ar-EG" b="1" dirty="0">
                <a:latin typeface="Times New Roman" pitchFamily="18" charset="0"/>
                <a:cs typeface="Times New Roman" pitchFamily="18" charset="0"/>
              </a:rPr>
              <a:t> </a:t>
            </a:r>
            <a:r>
              <a:rPr lang="en-US" b="1" dirty="0">
                <a:latin typeface="Times New Roman" pitchFamily="18" charset="0"/>
                <a:cs typeface="Times New Roman" pitchFamily="18" charset="0"/>
              </a:rPr>
              <a:t>Chart of Account Levels :</a:t>
            </a:r>
            <a:endParaRPr lang="en-US"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4F73A5E5-78EA-458A-96A8-8D8D537C8FE7}"/>
              </a:ext>
            </a:extLst>
          </p:cNvPr>
          <p:cNvPicPr>
            <a:picLocks noChangeAspect="1"/>
          </p:cNvPicPr>
          <p:nvPr/>
        </p:nvPicPr>
        <p:blipFill>
          <a:blip r:embed="rId2"/>
          <a:stretch>
            <a:fillRect/>
          </a:stretch>
        </p:blipFill>
        <p:spPr>
          <a:xfrm>
            <a:off x="450313" y="1334943"/>
            <a:ext cx="11154915" cy="4767204"/>
          </a:xfrm>
          <a:prstGeom prst="rect">
            <a:avLst/>
          </a:prstGeom>
        </p:spPr>
      </p:pic>
    </p:spTree>
    <p:extLst>
      <p:ext uri="{BB962C8B-B14F-4D97-AF65-F5344CB8AC3E}">
        <p14:creationId xmlns:p14="http://schemas.microsoft.com/office/powerpoint/2010/main" val="396366112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D0D0BB-7C0C-4898-BE2F-67FE55015252}"/>
              </a:ext>
            </a:extLst>
          </p:cNvPr>
          <p:cNvSpPr/>
          <p:nvPr/>
        </p:nvSpPr>
        <p:spPr>
          <a:xfrm>
            <a:off x="336018" y="586227"/>
            <a:ext cx="3974165" cy="374077"/>
          </a:xfrm>
          <a:prstGeom prst="rect">
            <a:avLst/>
          </a:prstGeom>
        </p:spPr>
        <p:txBody>
          <a:bodyPr wrap="none">
            <a:spAutoFit/>
          </a:bodyPr>
          <a:lstStyle/>
          <a:p>
            <a:pPr marL="285750" lvl="0" indent="-285750">
              <a:lnSpc>
                <a:spcPct val="107000"/>
              </a:lnSpc>
              <a:spcAft>
                <a:spcPts val="800"/>
              </a:spcAft>
              <a:buFont typeface="Wingdings" panose="05000000000000000000" pitchFamily="2" charset="2"/>
              <a:buChar char="v"/>
              <a:tabLst>
                <a:tab pos="228600" algn="l"/>
              </a:tabLst>
            </a:pPr>
            <a:r>
              <a:rPr lang="en-US" b="1" kern="0" dirty="0">
                <a:latin typeface="Times New Roman" panose="02020603050405020304" pitchFamily="18" charset="0"/>
                <a:ea typeface="Times New Roman" panose="02020603050405020304" pitchFamily="18" charset="0"/>
                <a:cs typeface="Arial" panose="020B0604020202020204" pitchFamily="34" charset="0"/>
              </a:rPr>
              <a:t>Integration with other applications</a:t>
            </a:r>
            <a:r>
              <a:rPr lang="en-US" kern="0" dirty="0">
                <a:latin typeface="Times New Roman" panose="02020603050405020304" pitchFamily="18" charset="0"/>
                <a:ea typeface="Times New Roman" panose="02020603050405020304" pitchFamily="18" charset="0"/>
                <a:cs typeface="Arial" panose="020B0604020202020204" pitchFamily="34" charset="0"/>
              </a:rPr>
              <a:t>.</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B043D33-E6FB-4585-B937-28046FB9F0B1}"/>
              </a:ext>
            </a:extLst>
          </p:cNvPr>
          <p:cNvSpPr/>
          <p:nvPr/>
        </p:nvSpPr>
        <p:spPr>
          <a:xfrm>
            <a:off x="851855" y="1129287"/>
            <a:ext cx="4621778" cy="369332"/>
          </a:xfrm>
          <a:prstGeom prst="rect">
            <a:avLst/>
          </a:prstGeom>
        </p:spPr>
        <p:txBody>
          <a:bodyPr wrap="none">
            <a:spAutoFit/>
          </a:bodyPr>
          <a:lstStyle/>
          <a:p>
            <a:r>
              <a:rPr lang="en-GB" b="1" dirty="0">
                <a:latin typeface="Times New Roman" panose="02020603050405020304" pitchFamily="18" charset="0"/>
                <a:ea typeface="Calibri" panose="020F0502020204030204" pitchFamily="34" charset="0"/>
              </a:rPr>
              <a:t>Accounting</a:t>
            </a:r>
            <a:r>
              <a:rPr lang="en-GB" dirty="0">
                <a:latin typeface="Times New Roman" panose="02020603050405020304" pitchFamily="18" charset="0"/>
                <a:ea typeface="Calibri" panose="020F0502020204030204" pitchFamily="34" charset="0"/>
              </a:rPr>
              <a:t>: Recording expenses and payments</a:t>
            </a:r>
            <a:endParaRPr lang="en-AE" dirty="0"/>
          </a:p>
        </p:txBody>
      </p:sp>
      <p:pic>
        <p:nvPicPr>
          <p:cNvPr id="4" name="Picture 3">
            <a:extLst>
              <a:ext uri="{FF2B5EF4-FFF2-40B4-BE49-F238E27FC236}">
                <a16:creationId xmlns:a16="http://schemas.microsoft.com/office/drawing/2014/main" id="{B1BCC442-A6A5-41DA-BDAF-BE28138041A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99327" y="1569469"/>
            <a:ext cx="8275293" cy="4088393"/>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108E44ED-8A1D-463C-A3FF-7A5BF75B844A}"/>
              </a:ext>
            </a:extLst>
          </p:cNvPr>
          <p:cNvSpPr/>
          <p:nvPr/>
        </p:nvSpPr>
        <p:spPr>
          <a:xfrm>
            <a:off x="851855" y="5728712"/>
            <a:ext cx="9030031" cy="773032"/>
          </a:xfrm>
          <a:prstGeom prst="rect">
            <a:avLst/>
          </a:prstGeom>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kern="100" dirty="0">
                <a:latin typeface="Times New Roman" panose="02020603050405020304" pitchFamily="18" charset="0"/>
                <a:ea typeface="Calibri" panose="020F0502020204030204" pitchFamily="34" charset="0"/>
                <a:cs typeface="Arial" panose="020B0604020202020204" pitchFamily="34" charset="0"/>
              </a:rPr>
              <a:t>Sales: Automatically create purchase orders based on customer orders.</a:t>
            </a:r>
            <a:endParaRPr lang="en-AE" sz="1600" kern="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kern="100" dirty="0">
                <a:latin typeface="Times New Roman" panose="02020603050405020304" pitchFamily="18" charset="0"/>
                <a:ea typeface="Calibri" panose="020F0502020204030204" pitchFamily="34" charset="0"/>
                <a:cs typeface="Arial" panose="020B0604020202020204" pitchFamily="34" charset="0"/>
              </a:rPr>
              <a:t>Manufacturing (MRP): Purchase raw materials needed for production.</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1023889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1A55FB-9E3C-4C0F-A85F-E79A98ED795F}"/>
              </a:ext>
            </a:extLst>
          </p:cNvPr>
          <p:cNvSpPr/>
          <p:nvPr/>
        </p:nvSpPr>
        <p:spPr>
          <a:xfrm>
            <a:off x="313957" y="1596042"/>
            <a:ext cx="4916795" cy="374077"/>
          </a:xfrm>
          <a:prstGeom prst="rect">
            <a:avLst/>
          </a:prstGeom>
        </p:spPr>
        <p:txBody>
          <a:bodyPr wrap="none">
            <a:spAutoFit/>
          </a:bodyPr>
          <a:lstStyle/>
          <a:p>
            <a:pPr rtl="1">
              <a:lnSpc>
                <a:spcPct val="107000"/>
              </a:lnSpc>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Benefits of Using the Purchasing App in Odoo 18:</a:t>
            </a:r>
            <a:endParaRPr lang="en-AE"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7619822-04CE-46F2-BF7B-CBA8B636D426}"/>
              </a:ext>
            </a:extLst>
          </p:cNvPr>
          <p:cNvSpPr/>
          <p:nvPr/>
        </p:nvSpPr>
        <p:spPr>
          <a:xfrm>
            <a:off x="894640" y="2802554"/>
            <a:ext cx="8672223" cy="1570943"/>
          </a:xfrm>
          <a:prstGeom prst="rect">
            <a:avLst/>
          </a:prstGeom>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kern="100" dirty="0">
                <a:latin typeface="Times New Roman" panose="02020603050405020304" pitchFamily="18" charset="0"/>
                <a:ea typeface="Calibri" panose="020F0502020204030204" pitchFamily="34" charset="0"/>
                <a:cs typeface="Arial" panose="020B0604020202020204" pitchFamily="34" charset="0"/>
              </a:rPr>
              <a:t> Automate processes and reduce manual errors.</a:t>
            </a:r>
            <a:endParaRPr lang="en-AE" sz="1400" kern="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kern="100" dirty="0">
                <a:latin typeface="Times New Roman" panose="02020603050405020304" pitchFamily="18" charset="0"/>
                <a:ea typeface="Calibri" panose="020F0502020204030204" pitchFamily="34" charset="0"/>
                <a:cs typeface="Arial" panose="020B0604020202020204" pitchFamily="34" charset="0"/>
              </a:rPr>
              <a:t> Improve vendor relationships by tracking performance and compliance with terms.</a:t>
            </a:r>
            <a:endParaRPr lang="en-AE" sz="1400" kern="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kern="100" dirty="0">
                <a:latin typeface="Times New Roman" panose="02020603050405020304" pitchFamily="18" charset="0"/>
                <a:ea typeface="Calibri" panose="020F0502020204030204" pitchFamily="34" charset="0"/>
                <a:cs typeface="Arial" panose="020B0604020202020204" pitchFamily="34" charset="0"/>
              </a:rPr>
              <a:t> Financial control through matching invoices with purchase orders.</a:t>
            </a:r>
            <a:endParaRPr lang="en-AE" sz="1400" kern="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kern="100" dirty="0">
                <a:latin typeface="Times New Roman" panose="02020603050405020304" pitchFamily="18" charset="0"/>
                <a:ea typeface="Calibri" panose="020F0502020204030204" pitchFamily="34" charset="0"/>
                <a:cs typeface="Arial" panose="020B0604020202020204" pitchFamily="34" charset="0"/>
              </a:rPr>
              <a:t> A comprehensive view of the supply chain from order to payment.</a:t>
            </a:r>
            <a:endParaRPr lang="en-AE"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4266228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41073-87EC-4606-6D8F-6D13EC243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9B532-49F9-F807-1B67-5EA6BC868CD8}"/>
              </a:ext>
            </a:extLst>
          </p:cNvPr>
          <p:cNvSpPr>
            <a:spLocks noGrp="1"/>
          </p:cNvSpPr>
          <p:nvPr>
            <p:ph type="title"/>
          </p:nvPr>
        </p:nvSpPr>
        <p:spPr/>
        <p:txBody>
          <a:bodyPr/>
          <a:lstStyle/>
          <a:p>
            <a:r>
              <a:rPr lang="en-US" dirty="0"/>
              <a:t>Sales</a:t>
            </a:r>
          </a:p>
        </p:txBody>
      </p:sp>
      <p:sp>
        <p:nvSpPr>
          <p:cNvPr id="3" name="Content Placeholder 2">
            <a:extLst>
              <a:ext uri="{FF2B5EF4-FFF2-40B4-BE49-F238E27FC236}">
                <a16:creationId xmlns:a16="http://schemas.microsoft.com/office/drawing/2014/main" id="{74FDDA6B-0D5A-99DA-4629-ACEBC5B69220}"/>
              </a:ext>
            </a:extLst>
          </p:cNvPr>
          <p:cNvSpPr>
            <a:spLocks noGrp="1"/>
          </p:cNvSpPr>
          <p:nvPr>
            <p:ph idx="1"/>
          </p:nvPr>
        </p:nvSpPr>
        <p:spPr>
          <a:xfrm>
            <a:off x="1154954" y="2496777"/>
            <a:ext cx="8825659" cy="2645674"/>
          </a:xfrm>
        </p:spPr>
        <p:txBody>
          <a:bodyPr>
            <a:normAutofit/>
          </a:bodyPr>
          <a:lstStyle/>
          <a:p>
            <a:r>
              <a:rPr lang="en-US" sz="2000" b="1" dirty="0">
                <a:solidFill>
                  <a:schemeClr val="tx1"/>
                </a:solidFill>
              </a:rPr>
              <a:t>Introduction to the Sales App in Odoo:</a:t>
            </a:r>
            <a:endParaRPr lang="ar-EG" sz="2000" b="1" dirty="0">
              <a:solidFill>
                <a:schemeClr val="tx1"/>
              </a:solidFill>
            </a:endParaRPr>
          </a:p>
          <a:p>
            <a:pPr marL="0" indent="0">
              <a:buNone/>
            </a:pPr>
            <a:r>
              <a:rPr lang="en-US" sz="2000" dirty="0">
                <a:solidFill>
                  <a:schemeClr val="tx1"/>
                </a:solidFill>
              </a:rPr>
              <a:t>The Sales app in Odoo is a powerful tool for managing the entire sales process, from quotations to invoices. It offers an easy-to-use interface and a set of features designed to streamline the sales process and enhance efficiency.</a:t>
            </a:r>
          </a:p>
        </p:txBody>
      </p:sp>
    </p:spTree>
    <p:extLst>
      <p:ext uri="{BB962C8B-B14F-4D97-AF65-F5344CB8AC3E}">
        <p14:creationId xmlns:p14="http://schemas.microsoft.com/office/powerpoint/2010/main" val="295017900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7330C-DF57-8727-007E-0001C7742D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2A7D81-86BA-81B7-95B5-53B21CC621C1}"/>
              </a:ext>
            </a:extLst>
          </p:cNvPr>
          <p:cNvSpPr/>
          <p:nvPr/>
        </p:nvSpPr>
        <p:spPr>
          <a:xfrm>
            <a:off x="401398" y="671028"/>
            <a:ext cx="10644147" cy="923330"/>
          </a:xfrm>
          <a:prstGeom prst="rect">
            <a:avLst/>
          </a:prstGeom>
        </p:spPr>
        <p:txBody>
          <a:bodyPr wrap="square">
            <a:spAutoFit/>
          </a:bodyPr>
          <a:lstStyle/>
          <a:p>
            <a:r>
              <a:rPr lang="en-US" dirty="0"/>
              <a:t>- Create professional quotations easily:</a:t>
            </a:r>
            <a:br>
              <a:rPr lang="en-US" dirty="0"/>
            </a:br>
            <a:r>
              <a:rPr lang="en-US" dirty="0"/>
              <a:t>Fill in quotation details with accuracy, quickly and easily, using complete customer information, product details, and the required quantity.</a:t>
            </a:r>
          </a:p>
        </p:txBody>
      </p:sp>
      <p:pic>
        <p:nvPicPr>
          <p:cNvPr id="3" name="Picture 2">
            <a:extLst>
              <a:ext uri="{FF2B5EF4-FFF2-40B4-BE49-F238E27FC236}">
                <a16:creationId xmlns:a16="http://schemas.microsoft.com/office/drawing/2014/main" id="{CCE740FD-5B0E-3EBD-ECB8-EBD2DF4CE3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200" y="2246841"/>
            <a:ext cx="8602133" cy="2748492"/>
          </a:xfrm>
          <a:prstGeom prst="rect">
            <a:avLst/>
          </a:prstGeom>
        </p:spPr>
      </p:pic>
    </p:spTree>
    <p:extLst>
      <p:ext uri="{BB962C8B-B14F-4D97-AF65-F5344CB8AC3E}">
        <p14:creationId xmlns:p14="http://schemas.microsoft.com/office/powerpoint/2010/main" val="25253577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928ED-A59E-A6DA-2AB8-D93A2084122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8A31393-25A2-B419-0452-334602F91D6D}"/>
              </a:ext>
            </a:extLst>
          </p:cNvPr>
          <p:cNvSpPr/>
          <p:nvPr/>
        </p:nvSpPr>
        <p:spPr>
          <a:xfrm>
            <a:off x="401398" y="671028"/>
            <a:ext cx="10644147" cy="923330"/>
          </a:xfrm>
          <a:prstGeom prst="rect">
            <a:avLst/>
          </a:prstGeom>
        </p:spPr>
        <p:txBody>
          <a:bodyPr wrap="square">
            <a:spAutoFit/>
          </a:bodyPr>
          <a:lstStyle/>
          <a:p>
            <a:r>
              <a:rPr lang="en-US" dirty="0"/>
              <a:t>- Create professional quotations easily:</a:t>
            </a:r>
            <a:br>
              <a:rPr lang="en-US" dirty="0"/>
            </a:br>
            <a:r>
              <a:rPr lang="en-US" dirty="0"/>
              <a:t>Fill in quotation details with accuracy, quickly and easily, using complete customer information, product details, and the required quantity.</a:t>
            </a:r>
          </a:p>
        </p:txBody>
      </p:sp>
      <p:pic>
        <p:nvPicPr>
          <p:cNvPr id="3" name="Picture 2">
            <a:extLst>
              <a:ext uri="{FF2B5EF4-FFF2-40B4-BE49-F238E27FC236}">
                <a16:creationId xmlns:a16="http://schemas.microsoft.com/office/drawing/2014/main" id="{6D0CAD80-D718-9BBD-F97F-ED10300532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200" y="2246841"/>
            <a:ext cx="8602133" cy="2748492"/>
          </a:xfrm>
          <a:prstGeom prst="rect">
            <a:avLst/>
          </a:prstGeom>
        </p:spPr>
      </p:pic>
    </p:spTree>
    <p:extLst>
      <p:ext uri="{BB962C8B-B14F-4D97-AF65-F5344CB8AC3E}">
        <p14:creationId xmlns:p14="http://schemas.microsoft.com/office/powerpoint/2010/main" val="115035641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55897-1E49-C848-259D-B9E364E44A7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9317F8D-1D16-CB42-6BB9-C15A060D6A70}"/>
              </a:ext>
            </a:extLst>
          </p:cNvPr>
          <p:cNvSpPr/>
          <p:nvPr/>
        </p:nvSpPr>
        <p:spPr>
          <a:xfrm>
            <a:off x="401398" y="671028"/>
            <a:ext cx="10644147" cy="369332"/>
          </a:xfrm>
          <a:prstGeom prst="rect">
            <a:avLst/>
          </a:prstGeom>
        </p:spPr>
        <p:txBody>
          <a:bodyPr wrap="square">
            <a:spAutoFit/>
          </a:bodyPr>
          <a:lstStyle/>
          <a:p>
            <a:pPr>
              <a:buFont typeface="Arial" panose="020B0604020202020204" pitchFamily="34" charset="0"/>
              <a:buChar char="•"/>
            </a:pPr>
            <a:r>
              <a:rPr lang="en-US" dirty="0"/>
              <a:t>Display available stock quantities when selecting a product in the sales quotation.</a:t>
            </a:r>
          </a:p>
        </p:txBody>
      </p:sp>
      <p:pic>
        <p:nvPicPr>
          <p:cNvPr id="4" name="Picture 3">
            <a:extLst>
              <a:ext uri="{FF2B5EF4-FFF2-40B4-BE49-F238E27FC236}">
                <a16:creationId xmlns:a16="http://schemas.microsoft.com/office/drawing/2014/main" id="{474656F7-7E1E-D886-54F4-C445C8F315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4" y="2054754"/>
            <a:ext cx="8602133" cy="2748491"/>
          </a:xfrm>
          <a:prstGeom prst="rect">
            <a:avLst/>
          </a:prstGeom>
        </p:spPr>
      </p:pic>
    </p:spTree>
    <p:extLst>
      <p:ext uri="{BB962C8B-B14F-4D97-AF65-F5344CB8AC3E}">
        <p14:creationId xmlns:p14="http://schemas.microsoft.com/office/powerpoint/2010/main" val="40594524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C0445-45C6-0AAB-0C10-8ADBA7CC9D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37FBBBD-60E2-6620-EA22-205E0736DEAD}"/>
              </a:ext>
            </a:extLst>
          </p:cNvPr>
          <p:cNvSpPr/>
          <p:nvPr/>
        </p:nvSpPr>
        <p:spPr>
          <a:xfrm>
            <a:off x="401398" y="671028"/>
            <a:ext cx="10644147" cy="369332"/>
          </a:xfrm>
          <a:prstGeom prst="rect">
            <a:avLst/>
          </a:prstGeom>
        </p:spPr>
        <p:txBody>
          <a:bodyPr wrap="square">
            <a:spAutoFit/>
          </a:bodyPr>
          <a:lstStyle/>
          <a:p>
            <a:pPr>
              <a:buFont typeface="Arial" panose="020B0604020202020204" pitchFamily="34" charset="0"/>
              <a:buChar char="•"/>
            </a:pPr>
            <a:r>
              <a:rPr lang="en-US" dirty="0"/>
              <a:t>Convert quotations into sales orders directly once the customer approves the prices.</a:t>
            </a:r>
          </a:p>
        </p:txBody>
      </p:sp>
      <p:pic>
        <p:nvPicPr>
          <p:cNvPr id="5" name="Picture 4">
            <a:extLst>
              <a:ext uri="{FF2B5EF4-FFF2-40B4-BE49-F238E27FC236}">
                <a16:creationId xmlns:a16="http://schemas.microsoft.com/office/drawing/2014/main" id="{09A67FA1-4E2B-FCE0-7C65-616BA2263F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5" y="2054754"/>
            <a:ext cx="8602132" cy="2748491"/>
          </a:xfrm>
          <a:prstGeom prst="rect">
            <a:avLst/>
          </a:prstGeom>
        </p:spPr>
      </p:pic>
    </p:spTree>
    <p:extLst>
      <p:ext uri="{BB962C8B-B14F-4D97-AF65-F5344CB8AC3E}">
        <p14:creationId xmlns:p14="http://schemas.microsoft.com/office/powerpoint/2010/main" val="32243915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10249-5D3B-9B8A-B27E-9C8E68492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650C561-32BD-8110-5F19-F3BBDCF67E77}"/>
              </a:ext>
            </a:extLst>
          </p:cNvPr>
          <p:cNvSpPr/>
          <p:nvPr/>
        </p:nvSpPr>
        <p:spPr>
          <a:xfrm>
            <a:off x="401398" y="671028"/>
            <a:ext cx="10644147" cy="373757"/>
          </a:xfrm>
          <a:prstGeom prst="rect">
            <a:avLst/>
          </a:prstGeom>
        </p:spPr>
        <p:txBody>
          <a:bodyPr wrap="square">
            <a:spAutoFit/>
          </a:bodyPr>
          <a:lstStyle/>
          <a:p>
            <a:pPr>
              <a:buFont typeface="Arial" panose="020B0604020202020204" pitchFamily="34" charset="0"/>
              <a:buChar char="•"/>
            </a:pPr>
            <a:r>
              <a:rPr lang="en-US" dirty="0"/>
              <a:t>Specify the warehouse responsible for delivering the sold items.</a:t>
            </a:r>
          </a:p>
        </p:txBody>
      </p:sp>
      <p:pic>
        <p:nvPicPr>
          <p:cNvPr id="3" name="Picture 2">
            <a:extLst>
              <a:ext uri="{FF2B5EF4-FFF2-40B4-BE49-F238E27FC236}">
                <a16:creationId xmlns:a16="http://schemas.microsoft.com/office/drawing/2014/main" id="{552B1AD7-FC1B-A532-E066-7E72904DB9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5" y="2054754"/>
            <a:ext cx="8602131" cy="2748491"/>
          </a:xfrm>
          <a:prstGeom prst="rect">
            <a:avLst/>
          </a:prstGeom>
        </p:spPr>
      </p:pic>
    </p:spTree>
    <p:extLst>
      <p:ext uri="{BB962C8B-B14F-4D97-AF65-F5344CB8AC3E}">
        <p14:creationId xmlns:p14="http://schemas.microsoft.com/office/powerpoint/2010/main" val="298191758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515F3-EB13-8EBA-BB74-3E30685424F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1DA611B-C130-7066-9ABC-F630FA5D60B7}"/>
              </a:ext>
            </a:extLst>
          </p:cNvPr>
          <p:cNvSpPr/>
          <p:nvPr/>
        </p:nvSpPr>
        <p:spPr>
          <a:xfrm>
            <a:off x="401398" y="671028"/>
            <a:ext cx="10644147" cy="1754326"/>
          </a:xfrm>
          <a:prstGeom prst="rect">
            <a:avLst/>
          </a:prstGeom>
        </p:spPr>
        <p:txBody>
          <a:bodyPr wrap="square">
            <a:spAutoFit/>
          </a:bodyPr>
          <a:lstStyle/>
          <a:p>
            <a:pPr>
              <a:buFont typeface="Arial" panose="020B0604020202020204" pitchFamily="34" charset="0"/>
              <a:buChar char="•"/>
            </a:pPr>
            <a:r>
              <a:rPr lang="en-US" b="1" dirty="0"/>
              <a:t>Green or Red Indicator:</a:t>
            </a:r>
            <a:endParaRPr lang="en-US" dirty="0"/>
          </a:p>
          <a:p>
            <a:pPr marL="742950" lvl="1" indent="-285750">
              <a:buFont typeface="Arial" panose="020B0604020202020204" pitchFamily="34" charset="0"/>
              <a:buChar char="•"/>
            </a:pPr>
            <a:r>
              <a:rPr lang="en-US" dirty="0"/>
              <a:t>The green indicator appears next to the requested quantity to show it is available and the expected quantity increase based on ongoing purchase orders.</a:t>
            </a:r>
          </a:p>
          <a:p>
            <a:pPr marL="742950" lvl="1" indent="-285750">
              <a:buFont typeface="Arial" panose="020B0604020202020204" pitchFamily="34" charset="0"/>
              <a:buChar char="•"/>
            </a:pPr>
            <a:r>
              <a:rPr lang="en-US" dirty="0"/>
              <a:t>The red indicator appears next to the requested quantity to show it is unavailable and the expected quantity increase based on ongoing purchase orders.</a:t>
            </a:r>
          </a:p>
          <a:p>
            <a:pPr marL="742950" lvl="1" indent="-285750">
              <a:buFont typeface="Arial" panose="020B0604020202020204" pitchFamily="34" charset="0"/>
              <a:buChar char="•"/>
            </a:pPr>
            <a:r>
              <a:rPr lang="en-US" b="1" dirty="0"/>
              <a:t>Note:</a:t>
            </a:r>
            <a:r>
              <a:rPr lang="en-US" dirty="0"/>
              <a:t> To find the warehouse name, click on "View Forecast."</a:t>
            </a:r>
          </a:p>
        </p:txBody>
      </p:sp>
      <p:pic>
        <p:nvPicPr>
          <p:cNvPr id="4" name="Picture 3">
            <a:extLst>
              <a:ext uri="{FF2B5EF4-FFF2-40B4-BE49-F238E27FC236}">
                <a16:creationId xmlns:a16="http://schemas.microsoft.com/office/drawing/2014/main" id="{FF3FC2B2-2168-7FD9-A1B2-630BE491BC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534" y="2886287"/>
            <a:ext cx="9160934" cy="2778760"/>
          </a:xfrm>
          <a:prstGeom prst="rect">
            <a:avLst/>
          </a:prstGeom>
        </p:spPr>
      </p:pic>
    </p:spTree>
    <p:extLst>
      <p:ext uri="{BB962C8B-B14F-4D97-AF65-F5344CB8AC3E}">
        <p14:creationId xmlns:p14="http://schemas.microsoft.com/office/powerpoint/2010/main" val="225015042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5F8E7-7583-4A4F-256A-14B693CE136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54977F4-3D9B-B4F5-02E0-77F73FBE09FD}"/>
              </a:ext>
            </a:extLst>
          </p:cNvPr>
          <p:cNvSpPr/>
          <p:nvPr/>
        </p:nvSpPr>
        <p:spPr>
          <a:xfrm>
            <a:off x="435265" y="366228"/>
            <a:ext cx="10644147" cy="373757"/>
          </a:xfrm>
          <a:prstGeom prst="rect">
            <a:avLst/>
          </a:prstGeom>
        </p:spPr>
        <p:txBody>
          <a:bodyPr wrap="square">
            <a:spAutoFit/>
          </a:bodyPr>
          <a:lstStyle/>
          <a:p>
            <a:pPr rtl="1">
              <a:lnSpc>
                <a:spcPct val="107000"/>
              </a:lnSpc>
              <a:spcAft>
                <a:spcPts val="800"/>
              </a:spcAft>
            </a:pPr>
            <a:r>
              <a:rPr lang="en-US" dirty="0"/>
              <a:t>Create an Invoice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0ABAAF0-A077-8441-B7F8-DC942D2F3F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4" y="739985"/>
            <a:ext cx="9160934" cy="2778760"/>
          </a:xfrm>
          <a:prstGeom prst="rect">
            <a:avLst/>
          </a:prstGeom>
        </p:spPr>
      </p:pic>
      <p:sp>
        <p:nvSpPr>
          <p:cNvPr id="5" name="Rectangle 4">
            <a:extLst>
              <a:ext uri="{FF2B5EF4-FFF2-40B4-BE49-F238E27FC236}">
                <a16:creationId xmlns:a16="http://schemas.microsoft.com/office/drawing/2014/main" id="{8EBDEC0A-F96A-50D3-435F-9B4358EBCDFD}"/>
              </a:ext>
            </a:extLst>
          </p:cNvPr>
          <p:cNvSpPr/>
          <p:nvPr/>
        </p:nvSpPr>
        <p:spPr>
          <a:xfrm>
            <a:off x="435264" y="3518745"/>
            <a:ext cx="10644147" cy="373757"/>
          </a:xfrm>
          <a:prstGeom prst="rect">
            <a:avLst/>
          </a:prstGeom>
        </p:spPr>
        <p:txBody>
          <a:bodyPr wrap="square">
            <a:spAutoFit/>
          </a:bodyPr>
          <a:lstStyle/>
          <a:p>
            <a:pPr rtl="1">
              <a:lnSpc>
                <a:spcPct val="107000"/>
              </a:lnSpc>
              <a:spcAft>
                <a:spcPts val="800"/>
              </a:spcAft>
            </a:pPr>
            <a:r>
              <a:rPr lang="en-US" dirty="0"/>
              <a:t>Create an Invoice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14BCD7F-2392-AA48-F948-7A8BE7247D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4" y="3892502"/>
            <a:ext cx="9160934" cy="2608499"/>
          </a:xfrm>
          <a:prstGeom prst="rect">
            <a:avLst/>
          </a:prstGeom>
        </p:spPr>
      </p:pic>
    </p:spTree>
    <p:extLst>
      <p:ext uri="{BB962C8B-B14F-4D97-AF65-F5344CB8AC3E}">
        <p14:creationId xmlns:p14="http://schemas.microsoft.com/office/powerpoint/2010/main" val="23550037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9B3908-F1C5-46D1-82DD-472D87C6B103}"/>
              </a:ext>
            </a:extLst>
          </p:cNvPr>
          <p:cNvPicPr>
            <a:picLocks noChangeAspect="1"/>
          </p:cNvPicPr>
          <p:nvPr/>
        </p:nvPicPr>
        <p:blipFill>
          <a:blip r:embed="rId2"/>
          <a:stretch>
            <a:fillRect/>
          </a:stretch>
        </p:blipFill>
        <p:spPr>
          <a:xfrm>
            <a:off x="427008" y="3164091"/>
            <a:ext cx="11337984" cy="2969289"/>
          </a:xfrm>
          <a:prstGeom prst="rect">
            <a:avLst/>
          </a:prstGeom>
        </p:spPr>
      </p:pic>
      <p:pic>
        <p:nvPicPr>
          <p:cNvPr id="3" name="Picture 2">
            <a:extLst>
              <a:ext uri="{FF2B5EF4-FFF2-40B4-BE49-F238E27FC236}">
                <a16:creationId xmlns:a16="http://schemas.microsoft.com/office/drawing/2014/main" id="{E70AD4D9-965E-45DA-AAA7-3EC7FBED4DB7}"/>
              </a:ext>
            </a:extLst>
          </p:cNvPr>
          <p:cNvPicPr>
            <a:picLocks noChangeAspect="1"/>
          </p:cNvPicPr>
          <p:nvPr/>
        </p:nvPicPr>
        <p:blipFill>
          <a:blip r:embed="rId3"/>
          <a:stretch>
            <a:fillRect/>
          </a:stretch>
        </p:blipFill>
        <p:spPr>
          <a:xfrm>
            <a:off x="427006" y="1261250"/>
            <a:ext cx="11337985" cy="1607098"/>
          </a:xfrm>
          <a:prstGeom prst="rect">
            <a:avLst/>
          </a:prstGeom>
        </p:spPr>
      </p:pic>
    </p:spTree>
    <p:extLst>
      <p:ext uri="{BB962C8B-B14F-4D97-AF65-F5344CB8AC3E}">
        <p14:creationId xmlns:p14="http://schemas.microsoft.com/office/powerpoint/2010/main" val="782550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7C7DA-15D7-2857-0274-2734C93450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B25B34F-2A49-8783-2565-28A024994BAF}"/>
              </a:ext>
            </a:extLst>
          </p:cNvPr>
          <p:cNvSpPr/>
          <p:nvPr/>
        </p:nvSpPr>
        <p:spPr>
          <a:xfrm>
            <a:off x="435265" y="366228"/>
            <a:ext cx="10644147" cy="373757"/>
          </a:xfrm>
          <a:prstGeom prst="rect">
            <a:avLst/>
          </a:prstGeom>
        </p:spPr>
        <p:txBody>
          <a:bodyPr wrap="square">
            <a:spAutoFit/>
          </a:bodyPr>
          <a:lstStyle/>
          <a:p>
            <a:pPr rtl="1">
              <a:lnSpc>
                <a:spcPct val="107000"/>
              </a:lnSpc>
              <a:spcAft>
                <a:spcPts val="800"/>
              </a:spcAft>
            </a:pPr>
            <a:r>
              <a:rPr lang="en-US" dirty="0"/>
              <a:t>Invoice Payment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26F1B4A-00D8-9AD4-4DBA-0BD78A9AD2A6}"/>
              </a:ext>
            </a:extLst>
          </p:cNvPr>
          <p:cNvSpPr/>
          <p:nvPr/>
        </p:nvSpPr>
        <p:spPr>
          <a:xfrm>
            <a:off x="435264" y="3518745"/>
            <a:ext cx="10644147" cy="373757"/>
          </a:xfrm>
          <a:prstGeom prst="rect">
            <a:avLst/>
          </a:prstGeom>
        </p:spPr>
        <p:txBody>
          <a:bodyPr wrap="square">
            <a:spAutoFit/>
          </a:bodyPr>
          <a:lstStyle/>
          <a:p>
            <a:pPr rtl="1">
              <a:lnSpc>
                <a:spcPct val="107000"/>
              </a:lnSpc>
              <a:spcAft>
                <a:spcPts val="800"/>
              </a:spcAft>
            </a:pPr>
            <a:r>
              <a:rPr lang="en-US" dirty="0"/>
              <a:t>Customizable Templates (Quotation Templates)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0EDCDAC-B1AC-FE8F-18D3-B7BC5E6081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4" y="739985"/>
            <a:ext cx="9160935" cy="2583167"/>
          </a:xfrm>
          <a:prstGeom prst="rect">
            <a:avLst/>
          </a:prstGeom>
        </p:spPr>
      </p:pic>
      <p:pic>
        <p:nvPicPr>
          <p:cNvPr id="7" name="Picture 6">
            <a:extLst>
              <a:ext uri="{FF2B5EF4-FFF2-40B4-BE49-F238E27FC236}">
                <a16:creationId xmlns:a16="http://schemas.microsoft.com/office/drawing/2014/main" id="{FFB55435-2A24-8CA9-38A3-55B5391F4F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4" y="3908606"/>
            <a:ext cx="9160935" cy="2583166"/>
          </a:xfrm>
          <a:prstGeom prst="rect">
            <a:avLst/>
          </a:prstGeom>
        </p:spPr>
      </p:pic>
    </p:spTree>
    <p:extLst>
      <p:ext uri="{BB962C8B-B14F-4D97-AF65-F5344CB8AC3E}">
        <p14:creationId xmlns:p14="http://schemas.microsoft.com/office/powerpoint/2010/main" val="38679068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3EDE-F99D-003D-8972-EA76D0BC5F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F6E4C7D-0F4E-2527-18C3-844E555F6575}"/>
              </a:ext>
            </a:extLst>
          </p:cNvPr>
          <p:cNvSpPr/>
          <p:nvPr/>
        </p:nvSpPr>
        <p:spPr>
          <a:xfrm>
            <a:off x="435263" y="196895"/>
            <a:ext cx="10644147" cy="369332"/>
          </a:xfrm>
          <a:prstGeom prst="rect">
            <a:avLst/>
          </a:prstGeom>
        </p:spPr>
        <p:txBody>
          <a:bodyPr wrap="square">
            <a:spAutoFit/>
          </a:bodyPr>
          <a:lstStyle/>
          <a:p>
            <a:pPr>
              <a:buFont typeface="Arial" panose="020B0604020202020204" pitchFamily="34" charset="0"/>
              <a:buChar char="•"/>
            </a:pPr>
            <a:r>
              <a:rPr lang="en-US" dirty="0"/>
              <a:t>View all sales orders in one dashboard.</a:t>
            </a:r>
          </a:p>
        </p:txBody>
      </p:sp>
      <p:sp>
        <p:nvSpPr>
          <p:cNvPr id="5" name="Rectangle 4">
            <a:extLst>
              <a:ext uri="{FF2B5EF4-FFF2-40B4-BE49-F238E27FC236}">
                <a16:creationId xmlns:a16="http://schemas.microsoft.com/office/drawing/2014/main" id="{CCE20E99-0CA8-C2A8-D62B-036D742CADB6}"/>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Track the status of each order (Confirmed, Executed, etc.).</a:t>
            </a:r>
          </a:p>
        </p:txBody>
      </p:sp>
      <p:pic>
        <p:nvPicPr>
          <p:cNvPr id="3" name="Picture 2">
            <a:extLst>
              <a:ext uri="{FF2B5EF4-FFF2-40B4-BE49-F238E27FC236}">
                <a16:creationId xmlns:a16="http://schemas.microsoft.com/office/drawing/2014/main" id="{200CA861-6188-CDA2-2620-7E80CE4016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89" y="935579"/>
            <a:ext cx="9160935" cy="2583166"/>
          </a:xfrm>
          <a:prstGeom prst="rect">
            <a:avLst/>
          </a:prstGeom>
        </p:spPr>
      </p:pic>
      <p:pic>
        <p:nvPicPr>
          <p:cNvPr id="6" name="Picture 5">
            <a:extLst>
              <a:ext uri="{FF2B5EF4-FFF2-40B4-BE49-F238E27FC236}">
                <a16:creationId xmlns:a16="http://schemas.microsoft.com/office/drawing/2014/main" id="{A594AAA1-916B-AD3C-0136-7474B83872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89" y="3892502"/>
            <a:ext cx="9160935" cy="2311537"/>
          </a:xfrm>
          <a:prstGeom prst="rect">
            <a:avLst/>
          </a:prstGeom>
        </p:spPr>
      </p:pic>
    </p:spTree>
    <p:extLst>
      <p:ext uri="{BB962C8B-B14F-4D97-AF65-F5344CB8AC3E}">
        <p14:creationId xmlns:p14="http://schemas.microsoft.com/office/powerpoint/2010/main" val="39857924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8E6DE-9D92-0810-D720-3A6894C45CB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FD49774-A928-6881-1D9D-2DB2D1BF9817}"/>
              </a:ext>
            </a:extLst>
          </p:cNvPr>
          <p:cNvSpPr/>
          <p:nvPr/>
        </p:nvSpPr>
        <p:spPr>
          <a:xfrm>
            <a:off x="435263" y="196895"/>
            <a:ext cx="10644147" cy="646331"/>
          </a:xfrm>
          <a:prstGeom prst="rect">
            <a:avLst/>
          </a:prstGeom>
        </p:spPr>
        <p:txBody>
          <a:bodyPr wrap="square">
            <a:spAutoFit/>
          </a:bodyPr>
          <a:lstStyle/>
          <a:p>
            <a:r>
              <a:rPr lang="en-US" dirty="0"/>
              <a:t>Manage payment terms and delivery methods.</a:t>
            </a:r>
          </a:p>
          <a:p>
            <a:endParaRPr lang="en-US" dirty="0"/>
          </a:p>
        </p:txBody>
      </p:sp>
      <p:sp>
        <p:nvSpPr>
          <p:cNvPr id="5" name="Rectangle 4">
            <a:extLst>
              <a:ext uri="{FF2B5EF4-FFF2-40B4-BE49-F238E27FC236}">
                <a16:creationId xmlns:a16="http://schemas.microsoft.com/office/drawing/2014/main" id="{BB7724A8-DB46-CEA9-12CF-07B5940A5823}"/>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Send an email to the customer with the selling price.</a:t>
            </a:r>
          </a:p>
        </p:txBody>
      </p:sp>
      <p:pic>
        <p:nvPicPr>
          <p:cNvPr id="4" name="Picture 3">
            <a:extLst>
              <a:ext uri="{FF2B5EF4-FFF2-40B4-BE49-F238E27FC236}">
                <a16:creationId xmlns:a16="http://schemas.microsoft.com/office/drawing/2014/main" id="{EC2CDE01-5D87-1353-9389-5454474CAC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89" y="1134481"/>
            <a:ext cx="9160935" cy="2204774"/>
          </a:xfrm>
          <a:prstGeom prst="rect">
            <a:avLst/>
          </a:prstGeom>
        </p:spPr>
      </p:pic>
      <p:pic>
        <p:nvPicPr>
          <p:cNvPr id="7" name="Picture 6">
            <a:extLst>
              <a:ext uri="{FF2B5EF4-FFF2-40B4-BE49-F238E27FC236}">
                <a16:creationId xmlns:a16="http://schemas.microsoft.com/office/drawing/2014/main" id="{3A717655-EC48-AD2C-DD59-E139F4623D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89" y="4071992"/>
            <a:ext cx="9160935" cy="2384264"/>
          </a:xfrm>
          <a:prstGeom prst="rect">
            <a:avLst/>
          </a:prstGeom>
        </p:spPr>
      </p:pic>
    </p:spTree>
    <p:extLst>
      <p:ext uri="{BB962C8B-B14F-4D97-AF65-F5344CB8AC3E}">
        <p14:creationId xmlns:p14="http://schemas.microsoft.com/office/powerpoint/2010/main" val="310406318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1CD36-703D-E236-2505-9DD0193AC85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80B171C-289A-F532-5DC8-32C064733279}"/>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Print the sales order.</a:t>
            </a:r>
          </a:p>
          <a:p>
            <a:endParaRPr lang="en-US" dirty="0"/>
          </a:p>
        </p:txBody>
      </p:sp>
      <p:sp>
        <p:nvSpPr>
          <p:cNvPr id="5" name="Rectangle 4">
            <a:extLst>
              <a:ext uri="{FF2B5EF4-FFF2-40B4-BE49-F238E27FC236}">
                <a16:creationId xmlns:a16="http://schemas.microsoft.com/office/drawing/2014/main" id="{2E28BCA0-86BD-D2D7-688A-86C22C093EBC}"/>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Complete customer record and purchase history.</a:t>
            </a:r>
          </a:p>
        </p:txBody>
      </p:sp>
      <p:pic>
        <p:nvPicPr>
          <p:cNvPr id="3" name="Picture 2">
            <a:extLst>
              <a:ext uri="{FF2B5EF4-FFF2-40B4-BE49-F238E27FC236}">
                <a16:creationId xmlns:a16="http://schemas.microsoft.com/office/drawing/2014/main" id="{A3D0DA8C-835E-7E71-EF07-6A8D8F257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868" y="843226"/>
            <a:ext cx="9160935" cy="2405375"/>
          </a:xfrm>
          <a:prstGeom prst="rect">
            <a:avLst/>
          </a:prstGeom>
        </p:spPr>
      </p:pic>
      <p:pic>
        <p:nvPicPr>
          <p:cNvPr id="6" name="Picture 5">
            <a:extLst>
              <a:ext uri="{FF2B5EF4-FFF2-40B4-BE49-F238E27FC236}">
                <a16:creationId xmlns:a16="http://schemas.microsoft.com/office/drawing/2014/main" id="{9CE711CB-7835-D29A-53E2-4F70AE116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8" y="3892502"/>
            <a:ext cx="9160935" cy="2405375"/>
          </a:xfrm>
          <a:prstGeom prst="rect">
            <a:avLst/>
          </a:prstGeom>
        </p:spPr>
      </p:pic>
    </p:spTree>
    <p:extLst>
      <p:ext uri="{BB962C8B-B14F-4D97-AF65-F5344CB8AC3E}">
        <p14:creationId xmlns:p14="http://schemas.microsoft.com/office/powerpoint/2010/main" val="418214948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49DC7-25A6-7A8B-8C91-90568ADB1D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31545F7-7A12-0AB3-5936-2C86FDE01C31}"/>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Classify customers by sector or region.</a:t>
            </a:r>
          </a:p>
          <a:p>
            <a:endParaRPr lang="en-US" dirty="0"/>
          </a:p>
        </p:txBody>
      </p:sp>
      <p:sp>
        <p:nvSpPr>
          <p:cNvPr id="5" name="Rectangle 4">
            <a:extLst>
              <a:ext uri="{FF2B5EF4-FFF2-40B4-BE49-F238E27FC236}">
                <a16:creationId xmlns:a16="http://schemas.microsoft.com/office/drawing/2014/main" id="{EABF2EAD-CC08-07EC-586A-03ABF3B9BBBC}"/>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Manage customer communications and interactions.</a:t>
            </a:r>
          </a:p>
        </p:txBody>
      </p:sp>
      <p:pic>
        <p:nvPicPr>
          <p:cNvPr id="4" name="Picture 3">
            <a:extLst>
              <a:ext uri="{FF2B5EF4-FFF2-40B4-BE49-F238E27FC236}">
                <a16:creationId xmlns:a16="http://schemas.microsoft.com/office/drawing/2014/main" id="{A96DC32B-2DF4-C2C9-E144-E988F8349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520060"/>
            <a:ext cx="9160934" cy="2405375"/>
          </a:xfrm>
          <a:prstGeom prst="rect">
            <a:avLst/>
          </a:prstGeom>
        </p:spPr>
      </p:pic>
      <p:pic>
        <p:nvPicPr>
          <p:cNvPr id="7" name="Picture 6">
            <a:extLst>
              <a:ext uri="{FF2B5EF4-FFF2-40B4-BE49-F238E27FC236}">
                <a16:creationId xmlns:a16="http://schemas.microsoft.com/office/drawing/2014/main" id="{5E140816-F8DA-9E93-B4A5-12A1B2C967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3946110"/>
            <a:ext cx="9160934" cy="2391830"/>
          </a:xfrm>
          <a:prstGeom prst="rect">
            <a:avLst/>
          </a:prstGeom>
        </p:spPr>
      </p:pic>
    </p:spTree>
    <p:extLst>
      <p:ext uri="{BB962C8B-B14F-4D97-AF65-F5344CB8AC3E}">
        <p14:creationId xmlns:p14="http://schemas.microsoft.com/office/powerpoint/2010/main" val="268796286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40DA3-F1CE-1423-8828-4AB681CA8B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1BE5B09-868E-560C-75E0-9ADCA1D33C03}"/>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Price list </a:t>
            </a:r>
          </a:p>
          <a:p>
            <a:endParaRPr lang="en-US" dirty="0"/>
          </a:p>
        </p:txBody>
      </p:sp>
      <p:sp>
        <p:nvSpPr>
          <p:cNvPr id="5" name="Rectangle 4">
            <a:extLst>
              <a:ext uri="{FF2B5EF4-FFF2-40B4-BE49-F238E27FC236}">
                <a16:creationId xmlns:a16="http://schemas.microsoft.com/office/drawing/2014/main" id="{66292D12-1C83-513E-C5F2-91B661517D29}"/>
              </a:ext>
            </a:extLst>
          </p:cNvPr>
          <p:cNvSpPr/>
          <p:nvPr/>
        </p:nvSpPr>
        <p:spPr>
          <a:xfrm>
            <a:off x="435264" y="3518745"/>
            <a:ext cx="10644147" cy="373757"/>
          </a:xfrm>
          <a:prstGeom prst="rect">
            <a:avLst/>
          </a:prstGeom>
        </p:spPr>
        <p:txBody>
          <a:bodyPr wrap="square">
            <a:spAutoFit/>
          </a:bodyPr>
          <a:lstStyle/>
          <a:p>
            <a:pPr>
              <a:buFont typeface="Arial" panose="020B0604020202020204" pitchFamily="34" charset="0"/>
              <a:buChar char="•"/>
            </a:pPr>
            <a:r>
              <a:rPr lang="en-US" dirty="0"/>
              <a:t>Customer statement of account.</a:t>
            </a:r>
          </a:p>
        </p:txBody>
      </p:sp>
      <p:pic>
        <p:nvPicPr>
          <p:cNvPr id="3" name="Picture 2">
            <a:extLst>
              <a:ext uri="{FF2B5EF4-FFF2-40B4-BE49-F238E27FC236}">
                <a16:creationId xmlns:a16="http://schemas.microsoft.com/office/drawing/2014/main" id="{F315708B-5226-0A4F-3CF0-81E1F2C26B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843226"/>
            <a:ext cx="9160934" cy="2391830"/>
          </a:xfrm>
          <a:prstGeom prst="rect">
            <a:avLst/>
          </a:prstGeom>
        </p:spPr>
      </p:pic>
      <p:pic>
        <p:nvPicPr>
          <p:cNvPr id="6" name="Picture 5">
            <a:extLst>
              <a:ext uri="{FF2B5EF4-FFF2-40B4-BE49-F238E27FC236}">
                <a16:creationId xmlns:a16="http://schemas.microsoft.com/office/drawing/2014/main" id="{546FA33D-4858-1285-E7D2-40C8588957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176191"/>
            <a:ext cx="9160934" cy="2391830"/>
          </a:xfrm>
          <a:prstGeom prst="rect">
            <a:avLst/>
          </a:prstGeom>
        </p:spPr>
      </p:pic>
    </p:spTree>
    <p:extLst>
      <p:ext uri="{BB962C8B-B14F-4D97-AF65-F5344CB8AC3E}">
        <p14:creationId xmlns:p14="http://schemas.microsoft.com/office/powerpoint/2010/main" val="62150906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9D83B-DB26-E55B-9864-984AF1A6F9E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ACAA0C8-79D5-3BAF-2A56-31F47232E107}"/>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Detailed sales reports.</a:t>
            </a:r>
          </a:p>
          <a:p>
            <a:endParaRPr lang="en-US" dirty="0"/>
          </a:p>
        </p:txBody>
      </p:sp>
      <p:sp>
        <p:nvSpPr>
          <p:cNvPr id="5" name="Rectangle 4">
            <a:extLst>
              <a:ext uri="{FF2B5EF4-FFF2-40B4-BE49-F238E27FC236}">
                <a16:creationId xmlns:a16="http://schemas.microsoft.com/office/drawing/2014/main" id="{21D5B14E-C674-9AB0-600F-4A57D3B0A3C3}"/>
              </a:ext>
            </a:extLst>
          </p:cNvPr>
          <p:cNvSpPr/>
          <p:nvPr/>
        </p:nvSpPr>
        <p:spPr>
          <a:xfrm>
            <a:off x="435263" y="3395563"/>
            <a:ext cx="10644147" cy="646331"/>
          </a:xfrm>
          <a:prstGeom prst="rect">
            <a:avLst/>
          </a:prstGeom>
        </p:spPr>
        <p:txBody>
          <a:bodyPr wrap="square">
            <a:spAutoFit/>
          </a:bodyPr>
          <a:lstStyle/>
          <a:p>
            <a:pPr>
              <a:buFont typeface="Arial" panose="020B0604020202020204" pitchFamily="34" charset="0"/>
              <a:buChar char="•"/>
            </a:pPr>
            <a:r>
              <a:rPr lang="en-US" dirty="0"/>
              <a:t>Analyze sales team performance, with the ability to create sales teams and assign a manager to each region.</a:t>
            </a:r>
          </a:p>
        </p:txBody>
      </p:sp>
      <p:pic>
        <p:nvPicPr>
          <p:cNvPr id="4" name="Picture 3">
            <a:extLst>
              <a:ext uri="{FF2B5EF4-FFF2-40B4-BE49-F238E27FC236}">
                <a16:creationId xmlns:a16="http://schemas.microsoft.com/office/drawing/2014/main" id="{BA0A6290-425F-9015-3547-69834A687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670991"/>
            <a:ext cx="9160934" cy="2391830"/>
          </a:xfrm>
          <a:prstGeom prst="rect">
            <a:avLst/>
          </a:prstGeom>
        </p:spPr>
      </p:pic>
      <p:pic>
        <p:nvPicPr>
          <p:cNvPr id="7" name="Picture 6">
            <a:extLst>
              <a:ext uri="{FF2B5EF4-FFF2-40B4-BE49-F238E27FC236}">
                <a16:creationId xmlns:a16="http://schemas.microsoft.com/office/drawing/2014/main" id="{64F90184-1C43-2DCC-4907-4A5C76A39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041894"/>
            <a:ext cx="9160934" cy="2390659"/>
          </a:xfrm>
          <a:prstGeom prst="rect">
            <a:avLst/>
          </a:prstGeom>
        </p:spPr>
      </p:pic>
    </p:spTree>
    <p:extLst>
      <p:ext uri="{BB962C8B-B14F-4D97-AF65-F5344CB8AC3E}">
        <p14:creationId xmlns:p14="http://schemas.microsoft.com/office/powerpoint/2010/main" val="32761631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07D45-1C1F-F8DB-B649-21955CEC87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C438832-49C1-AAE6-1A06-FD78070D72DD}"/>
              </a:ext>
            </a:extLst>
          </p:cNvPr>
          <p:cNvSpPr/>
          <p:nvPr/>
        </p:nvSpPr>
        <p:spPr>
          <a:xfrm>
            <a:off x="435263" y="196895"/>
            <a:ext cx="10644147" cy="369332"/>
          </a:xfrm>
          <a:prstGeom prst="rect">
            <a:avLst/>
          </a:prstGeom>
        </p:spPr>
        <p:txBody>
          <a:bodyPr wrap="square">
            <a:spAutoFit/>
          </a:bodyPr>
          <a:lstStyle/>
          <a:p>
            <a:pPr>
              <a:buFont typeface="Arial" panose="020B0604020202020204" pitchFamily="34" charset="0"/>
              <a:buChar char="•"/>
            </a:pPr>
            <a:r>
              <a:rPr lang="en-US" dirty="0"/>
              <a:t>Performance Analysis</a:t>
            </a:r>
          </a:p>
        </p:txBody>
      </p:sp>
      <p:sp>
        <p:nvSpPr>
          <p:cNvPr id="5" name="Rectangle 4">
            <a:extLst>
              <a:ext uri="{FF2B5EF4-FFF2-40B4-BE49-F238E27FC236}">
                <a16:creationId xmlns:a16="http://schemas.microsoft.com/office/drawing/2014/main" id="{6780F8EB-AD1D-37F1-1D9F-21CC4D1E0DC7}"/>
              </a:ext>
            </a:extLst>
          </p:cNvPr>
          <p:cNvSpPr/>
          <p:nvPr/>
        </p:nvSpPr>
        <p:spPr>
          <a:xfrm>
            <a:off x="435263" y="3395563"/>
            <a:ext cx="10644147" cy="646331"/>
          </a:xfrm>
          <a:prstGeom prst="rect">
            <a:avLst/>
          </a:prstGeom>
        </p:spPr>
        <p:txBody>
          <a:bodyPr wrap="square">
            <a:spAutoFit/>
          </a:bodyPr>
          <a:lstStyle/>
          <a:p>
            <a:pPr>
              <a:buFont typeface="Arial" panose="020B0604020202020204" pitchFamily="34" charset="0"/>
              <a:buChar char="•"/>
            </a:pPr>
            <a:r>
              <a:rPr lang="en-US" dirty="0"/>
              <a:t>Ability to set sales targets for both the sales team and individual salespersons, with defined commissions through a Commission Plan.</a:t>
            </a:r>
          </a:p>
        </p:txBody>
      </p:sp>
      <p:pic>
        <p:nvPicPr>
          <p:cNvPr id="3" name="Picture 2">
            <a:extLst>
              <a:ext uri="{FF2B5EF4-FFF2-40B4-BE49-F238E27FC236}">
                <a16:creationId xmlns:a16="http://schemas.microsoft.com/office/drawing/2014/main" id="{8ECF66A2-6589-0B8F-99D0-B45666C279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784980"/>
            <a:ext cx="9160934" cy="2391830"/>
          </a:xfrm>
          <a:prstGeom prst="rect">
            <a:avLst/>
          </a:prstGeom>
        </p:spPr>
      </p:pic>
      <p:pic>
        <p:nvPicPr>
          <p:cNvPr id="6" name="Picture 5">
            <a:extLst>
              <a:ext uri="{FF2B5EF4-FFF2-40B4-BE49-F238E27FC236}">
                <a16:creationId xmlns:a16="http://schemas.microsoft.com/office/drawing/2014/main" id="{814BF9B2-1BED-7C2D-B324-FF1E04AD63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041894"/>
            <a:ext cx="9160934" cy="2390658"/>
          </a:xfrm>
          <a:prstGeom prst="rect">
            <a:avLst/>
          </a:prstGeom>
        </p:spPr>
      </p:pic>
    </p:spTree>
    <p:extLst>
      <p:ext uri="{BB962C8B-B14F-4D97-AF65-F5344CB8AC3E}">
        <p14:creationId xmlns:p14="http://schemas.microsoft.com/office/powerpoint/2010/main" val="396934777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4C5D7-A09E-D1C0-7C2B-933E63743A3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4E694A5-1E0E-5C9F-49ED-538C8FDF6038}"/>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Sales targets can be set annually, monthly, quarterly, or semi-annually based on company policy</a:t>
            </a:r>
          </a:p>
        </p:txBody>
      </p:sp>
      <p:sp>
        <p:nvSpPr>
          <p:cNvPr id="5" name="Rectangle 4">
            <a:extLst>
              <a:ext uri="{FF2B5EF4-FFF2-40B4-BE49-F238E27FC236}">
                <a16:creationId xmlns:a16="http://schemas.microsoft.com/office/drawing/2014/main" id="{D321D97F-2713-1773-C83F-8EB682BF1696}"/>
              </a:ext>
            </a:extLst>
          </p:cNvPr>
          <p:cNvSpPr/>
          <p:nvPr/>
        </p:nvSpPr>
        <p:spPr>
          <a:xfrm>
            <a:off x="254000" y="3222976"/>
            <a:ext cx="11819467" cy="923330"/>
          </a:xfrm>
          <a:prstGeom prst="rect">
            <a:avLst/>
          </a:prstGeom>
        </p:spPr>
        <p:txBody>
          <a:bodyPr wrap="square">
            <a:spAutoFit/>
          </a:bodyPr>
          <a:lstStyle/>
          <a:p>
            <a:pPr>
              <a:buFont typeface="Arial" panose="020B0604020202020204" pitchFamily="34" charset="0"/>
              <a:buChar char="•"/>
            </a:pPr>
            <a:r>
              <a:rPr lang="en-US" dirty="0"/>
              <a:t>Define the commission basis (e.g., invoice amount, sales amount, quantity on invoice, or quantity sold).</a:t>
            </a:r>
          </a:p>
          <a:p>
            <a:pPr>
              <a:buFont typeface="Arial" panose="020B0604020202020204" pitchFamily="34" charset="0"/>
              <a:buChar char="•"/>
            </a:pPr>
            <a:r>
              <a:rPr lang="en-US" dirty="0"/>
              <a:t>Specify the products eligible for commission and their related category.</a:t>
            </a:r>
          </a:p>
          <a:p>
            <a:pPr>
              <a:buFont typeface="Arial" panose="020B0604020202020204" pitchFamily="34" charset="0"/>
              <a:buChar char="•"/>
            </a:pPr>
            <a:r>
              <a:rPr lang="en-US" dirty="0"/>
              <a:t>Multiple salespersons can be added to contribute to the commission plan.</a:t>
            </a:r>
          </a:p>
        </p:txBody>
      </p:sp>
      <p:pic>
        <p:nvPicPr>
          <p:cNvPr id="4" name="Picture 3">
            <a:extLst>
              <a:ext uri="{FF2B5EF4-FFF2-40B4-BE49-F238E27FC236}">
                <a16:creationId xmlns:a16="http://schemas.microsoft.com/office/drawing/2014/main" id="{3CD1D1FA-DE5C-7241-11EE-D9C5DC5E57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843226"/>
            <a:ext cx="9160934" cy="2333584"/>
          </a:xfrm>
          <a:prstGeom prst="rect">
            <a:avLst/>
          </a:prstGeom>
        </p:spPr>
      </p:pic>
      <p:pic>
        <p:nvPicPr>
          <p:cNvPr id="7" name="Picture 6">
            <a:extLst>
              <a:ext uri="{FF2B5EF4-FFF2-40B4-BE49-F238E27FC236}">
                <a16:creationId xmlns:a16="http://schemas.microsoft.com/office/drawing/2014/main" id="{D2A5BBBE-64F9-D9DB-24DF-964136F243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9" y="4107233"/>
            <a:ext cx="9160934" cy="2158099"/>
          </a:xfrm>
          <a:prstGeom prst="rect">
            <a:avLst/>
          </a:prstGeom>
        </p:spPr>
      </p:pic>
    </p:spTree>
    <p:extLst>
      <p:ext uri="{BB962C8B-B14F-4D97-AF65-F5344CB8AC3E}">
        <p14:creationId xmlns:p14="http://schemas.microsoft.com/office/powerpoint/2010/main" val="34804490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13D5B-203C-1BA6-A408-C7A274FC31C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6A80BDE-5C28-15DE-CD4E-D001FD0C0B5F}"/>
              </a:ext>
            </a:extLst>
          </p:cNvPr>
          <p:cNvSpPr/>
          <p:nvPr/>
        </p:nvSpPr>
        <p:spPr>
          <a:xfrm>
            <a:off x="435263" y="196895"/>
            <a:ext cx="10644147" cy="646331"/>
          </a:xfrm>
          <a:prstGeom prst="rect">
            <a:avLst/>
          </a:prstGeom>
        </p:spPr>
        <p:txBody>
          <a:bodyPr wrap="square">
            <a:spAutoFit/>
          </a:bodyPr>
          <a:lstStyle/>
          <a:p>
            <a:pPr>
              <a:buFont typeface="Arial" panose="020B0604020202020204" pitchFamily="34" charset="0"/>
              <a:buChar char="•"/>
            </a:pPr>
            <a:r>
              <a:rPr lang="en-US" dirty="0"/>
              <a:t>Sales and commission plans are created and approved by the Sales Manager. The system calculates commissions automatically upon approval.</a:t>
            </a:r>
          </a:p>
        </p:txBody>
      </p:sp>
      <p:pic>
        <p:nvPicPr>
          <p:cNvPr id="3" name="Picture 2">
            <a:extLst>
              <a:ext uri="{FF2B5EF4-FFF2-40B4-BE49-F238E27FC236}">
                <a16:creationId xmlns:a16="http://schemas.microsoft.com/office/drawing/2014/main" id="{F0706CA5-BE8F-4A8D-714A-9804FCF0C9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869" y="1095416"/>
            <a:ext cx="9160934" cy="2333584"/>
          </a:xfrm>
          <a:prstGeom prst="rect">
            <a:avLst/>
          </a:prstGeom>
        </p:spPr>
      </p:pic>
      <p:sp>
        <p:nvSpPr>
          <p:cNvPr id="6" name="Rectangle 5">
            <a:extLst>
              <a:ext uri="{FF2B5EF4-FFF2-40B4-BE49-F238E27FC236}">
                <a16:creationId xmlns:a16="http://schemas.microsoft.com/office/drawing/2014/main" id="{7CCCCA5E-4107-06DF-7747-988522BDE57C}"/>
              </a:ext>
            </a:extLst>
          </p:cNvPr>
          <p:cNvSpPr/>
          <p:nvPr/>
        </p:nvSpPr>
        <p:spPr>
          <a:xfrm>
            <a:off x="435263" y="4647167"/>
            <a:ext cx="10644147" cy="1200329"/>
          </a:xfrm>
          <a:prstGeom prst="rect">
            <a:avLst/>
          </a:prstGeom>
        </p:spPr>
        <p:txBody>
          <a:bodyPr wrap="square">
            <a:spAutoFit/>
          </a:bodyPr>
          <a:lstStyle/>
          <a:p>
            <a:r>
              <a:rPr lang="en-US" b="1" dirty="0"/>
              <a:t>Integration with Other Apps:</a:t>
            </a:r>
            <a:endParaRPr lang="en-US" dirty="0"/>
          </a:p>
          <a:p>
            <a:pPr>
              <a:buFont typeface="Arial" panose="020B0604020202020204" pitchFamily="34" charset="0"/>
              <a:buChar char="•"/>
            </a:pPr>
            <a:r>
              <a:rPr lang="en-US" dirty="0"/>
              <a:t>Integration with Inventory for product management.</a:t>
            </a:r>
          </a:p>
          <a:p>
            <a:pPr>
              <a:buFont typeface="Arial" panose="020B0604020202020204" pitchFamily="34" charset="0"/>
              <a:buChar char="•"/>
            </a:pPr>
            <a:r>
              <a:rPr lang="en-US" dirty="0"/>
              <a:t>Integration with Accounting for invoices and payments.</a:t>
            </a:r>
          </a:p>
          <a:p>
            <a:pPr>
              <a:buFont typeface="Arial" panose="020B0604020202020204" pitchFamily="34" charset="0"/>
              <a:buChar char="•"/>
            </a:pPr>
            <a:r>
              <a:rPr lang="en-US" dirty="0"/>
              <a:t>Integration with CRM for customer relationship management.</a:t>
            </a:r>
          </a:p>
        </p:txBody>
      </p:sp>
    </p:spTree>
    <p:extLst>
      <p:ext uri="{BB962C8B-B14F-4D97-AF65-F5344CB8AC3E}">
        <p14:creationId xmlns:p14="http://schemas.microsoft.com/office/powerpoint/2010/main" val="356020862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AE517-2B81-4968-979D-CBF400EA6A9B}"/>
              </a:ext>
            </a:extLst>
          </p:cNvPr>
          <p:cNvPicPr>
            <a:picLocks noChangeAspect="1"/>
          </p:cNvPicPr>
          <p:nvPr/>
        </p:nvPicPr>
        <p:blipFill>
          <a:blip r:embed="rId2"/>
          <a:stretch>
            <a:fillRect/>
          </a:stretch>
        </p:blipFill>
        <p:spPr>
          <a:xfrm>
            <a:off x="347932" y="1248356"/>
            <a:ext cx="11496136" cy="2621716"/>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29BB16B0-5372-46BC-A531-40EC78D33300}"/>
              </a:ext>
            </a:extLst>
          </p:cNvPr>
          <p:cNvPicPr>
            <a:picLocks noChangeAspect="1"/>
          </p:cNvPicPr>
          <p:nvPr/>
        </p:nvPicPr>
        <p:blipFill>
          <a:blip r:embed="rId3"/>
          <a:stretch>
            <a:fillRect/>
          </a:stretch>
        </p:blipFill>
        <p:spPr>
          <a:xfrm>
            <a:off x="347930" y="4070655"/>
            <a:ext cx="11496137" cy="19484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725912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1B84B-ABC4-4B55-B894-BEC41742159E}"/>
              </a:ext>
            </a:extLst>
          </p:cNvPr>
          <p:cNvSpPr>
            <a:spLocks noGrp="1"/>
          </p:cNvSpPr>
          <p:nvPr>
            <p:ph type="title"/>
          </p:nvPr>
        </p:nvSpPr>
        <p:spPr>
          <a:xfrm>
            <a:off x="1154954" y="973668"/>
            <a:ext cx="5099197" cy="706964"/>
          </a:xfrm>
        </p:spPr>
        <p:txBody>
          <a:bodyPr/>
          <a:lstStyle/>
          <a:p>
            <a:r>
              <a:rPr lang="en-GB" dirty="0"/>
              <a:t>Accounting </a:t>
            </a:r>
            <a:r>
              <a:rPr lang="en-US" dirty="0"/>
              <a:t>Module</a:t>
            </a:r>
            <a:r>
              <a:rPr lang="en-GB" dirty="0"/>
              <a:t> </a:t>
            </a:r>
            <a:endParaRPr lang="en-AE" dirty="0"/>
          </a:p>
        </p:txBody>
      </p:sp>
      <p:sp>
        <p:nvSpPr>
          <p:cNvPr id="3" name="Content Placeholder 2">
            <a:extLst>
              <a:ext uri="{FF2B5EF4-FFF2-40B4-BE49-F238E27FC236}">
                <a16:creationId xmlns:a16="http://schemas.microsoft.com/office/drawing/2014/main" id="{593B92C9-E7BB-4CA9-8003-E8F6219A4131}"/>
              </a:ext>
            </a:extLst>
          </p:cNvPr>
          <p:cNvSpPr>
            <a:spLocks noGrp="1"/>
          </p:cNvSpPr>
          <p:nvPr>
            <p:ph idx="1"/>
          </p:nvPr>
        </p:nvSpPr>
        <p:spPr>
          <a:xfrm>
            <a:off x="1154954" y="3237163"/>
            <a:ext cx="8825659" cy="3416300"/>
          </a:xfrm>
        </p:spPr>
        <p:txBody>
          <a:bodyPr/>
          <a:lstStyle/>
          <a:p>
            <a:r>
              <a:rPr lang="en-US" dirty="0">
                <a:solidFill>
                  <a:schemeClr val="tx1"/>
                </a:solidFill>
              </a:rPr>
              <a:t>The Accounting Module</a:t>
            </a:r>
            <a:r>
              <a:rPr lang="en-US" b="1" dirty="0">
                <a:solidFill>
                  <a:schemeClr val="tx1"/>
                </a:solidFill>
              </a:rPr>
              <a:t> </a:t>
            </a:r>
            <a:r>
              <a:rPr lang="en-US" dirty="0">
                <a:solidFill>
                  <a:schemeClr val="tx1"/>
                </a:solidFill>
              </a:rPr>
              <a:t>in Odoo is a cornerstone for managing the financial affairs of any company, including medium-sized printing houses. It provides an integrated and flexible system for tracking and recording all financial transactions, generating important reports, and making informed decisions to improve financial performance. </a:t>
            </a:r>
            <a:endParaRPr lang="en-AE" dirty="0">
              <a:solidFill>
                <a:schemeClr val="tx1"/>
              </a:solidFill>
            </a:endParaRPr>
          </a:p>
          <a:p>
            <a:endParaRPr lang="en-AE" dirty="0">
              <a:solidFill>
                <a:schemeClr val="tx1"/>
              </a:solidFill>
            </a:endParaRPr>
          </a:p>
        </p:txBody>
      </p:sp>
    </p:spTree>
    <p:extLst>
      <p:ext uri="{BB962C8B-B14F-4D97-AF65-F5344CB8AC3E}">
        <p14:creationId xmlns:p14="http://schemas.microsoft.com/office/powerpoint/2010/main" val="388456743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D7F4E-3FC5-4859-99DC-E8C08F9F61B6}"/>
              </a:ext>
            </a:extLst>
          </p:cNvPr>
          <p:cNvSpPr/>
          <p:nvPr/>
        </p:nvSpPr>
        <p:spPr>
          <a:xfrm>
            <a:off x="561629" y="966355"/>
            <a:ext cx="3280456" cy="369332"/>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Accounting Module Settings</a:t>
            </a:r>
            <a:endParaRPr lang="en-AE" sz="16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1F798268-A63D-45E1-ACD3-F54D796C60B3}"/>
              </a:ext>
            </a:extLst>
          </p:cNvPr>
          <p:cNvSpPr/>
          <p:nvPr/>
        </p:nvSpPr>
        <p:spPr>
          <a:xfrm>
            <a:off x="673769" y="1629962"/>
            <a:ext cx="10323094"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The settings for the Accounting Module</a:t>
            </a:r>
            <a:r>
              <a:rPr lang="en-US"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have been configured, and the default accounts have been defined:</a:t>
            </a:r>
            <a:endParaRPr lang="en-AE"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6E8CCACA-7444-46B4-98A9-8D32C5066BE7}"/>
              </a:ext>
            </a:extLst>
          </p:cNvPr>
          <p:cNvPicPr/>
          <p:nvPr/>
        </p:nvPicPr>
        <p:blipFill>
          <a:blip r:embed="rId2">
            <a:extLst>
              <a:ext uri="{28A0092B-C50C-407E-A947-70E740481C1C}">
                <a14:useLocalDpi xmlns:a14="http://schemas.microsoft.com/office/drawing/2010/main" val="0"/>
              </a:ext>
            </a:extLst>
          </a:blip>
          <a:stretch>
            <a:fillRect/>
          </a:stretch>
        </p:blipFill>
        <p:spPr>
          <a:xfrm>
            <a:off x="1858624" y="2360897"/>
            <a:ext cx="8474751" cy="38634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3887859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76D260-E58C-4FFD-A56A-C9476E97ECE9}"/>
              </a:ext>
            </a:extLst>
          </p:cNvPr>
          <p:cNvSpPr/>
          <p:nvPr/>
        </p:nvSpPr>
        <p:spPr>
          <a:xfrm>
            <a:off x="0" y="498184"/>
            <a:ext cx="6096000" cy="369332"/>
          </a:xfrm>
          <a:prstGeom prst="rect">
            <a:avLst/>
          </a:prstGeom>
        </p:spPr>
        <p:txBody>
          <a:bodyPr wrap="square">
            <a:spAutoFit/>
          </a:bodyPr>
          <a:lstStyle/>
          <a:p>
            <a:pPr algn="ctr" rtl="1"/>
            <a:r>
              <a:rPr lang="en-US">
                <a:latin typeface="Times New Roman" panose="02020603050405020304" pitchFamily="18" charset="0"/>
                <a:ea typeface="Times New Roman" panose="02020603050405020304" pitchFamily="18" charset="0"/>
              </a:rPr>
              <a:t> </a:t>
            </a:r>
            <a:r>
              <a:rPr lang="en-US" b="1">
                <a:latin typeface="Segoe UI Emoji" panose="020B0502040204020203" pitchFamily="34" charset="0"/>
                <a:ea typeface="Times New Roman" panose="02020603050405020304" pitchFamily="18" charset="0"/>
                <a:cs typeface="Segoe UI Emoji" panose="020B0502040204020203" pitchFamily="34" charset="0"/>
              </a:rPr>
              <a:t>🔹</a:t>
            </a:r>
            <a:r>
              <a:rPr lang="en-US" b="1">
                <a:latin typeface="Times New Roman" panose="02020603050405020304" pitchFamily="18" charset="0"/>
                <a:ea typeface="Times New Roman" panose="02020603050405020304" pitchFamily="18" charset="0"/>
              </a:rPr>
              <a:t> Key Features of the Accounting Module in Odoo</a:t>
            </a:r>
            <a:endParaRPr lang="en-AE" sz="16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D2552F9C-B5A3-4C70-8C8F-DE1EFC88542B}"/>
              </a:ext>
            </a:extLst>
          </p:cNvPr>
          <p:cNvSpPr/>
          <p:nvPr/>
        </p:nvSpPr>
        <p:spPr>
          <a:xfrm>
            <a:off x="687486" y="1056608"/>
            <a:ext cx="3572453" cy="369332"/>
          </a:xfrm>
          <a:prstGeom prst="rect">
            <a:avLst/>
          </a:prstGeom>
        </p:spPr>
        <p:txBody>
          <a:bodyPr wrap="none">
            <a:spAutoFit/>
          </a:bodyPr>
          <a:lstStyle/>
          <a:p>
            <a:pPr marL="285750" lvl="0" indent="-285750">
              <a:buSzPts val="1000"/>
              <a:buFont typeface="Wingdings" panose="05000000000000000000" pitchFamily="2" charset="2"/>
              <a:buChar char="q"/>
              <a:tabLst>
                <a:tab pos="457200" algn="l"/>
              </a:tabLst>
            </a:pPr>
            <a:r>
              <a:rPr lang="en-US" b="1" dirty="0">
                <a:latin typeface="Times New Roman" panose="02020603050405020304" pitchFamily="18" charset="0"/>
                <a:ea typeface="Times New Roman" panose="02020603050405020304" pitchFamily="18" charset="0"/>
              </a:rPr>
              <a:t>Customer Invoice Management</a:t>
            </a:r>
            <a:endParaRPr lang="en-AE" sz="16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5A838D07-4C2A-4347-813D-C45AACC53DFD}"/>
              </a:ext>
            </a:extLst>
          </p:cNvPr>
          <p:cNvSpPr/>
          <p:nvPr/>
        </p:nvSpPr>
        <p:spPr>
          <a:xfrm>
            <a:off x="52137" y="1571177"/>
            <a:ext cx="11606462" cy="1200329"/>
          </a:xfrm>
          <a:prstGeom prst="rect">
            <a:avLst/>
          </a:prstGeom>
        </p:spPr>
        <p:txBody>
          <a:bodyPr wrap="square">
            <a:spAutoFit/>
          </a:bodyPr>
          <a:lstStyle/>
          <a:p>
            <a:pPr marL="7429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This feature allows you to efficiently create and manage customer invoices.</a:t>
            </a:r>
          </a:p>
          <a:p>
            <a:pPr marL="7429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You can customize and design invoices, send them directly via email, and track the payment status of each invoice.</a:t>
            </a:r>
          </a:p>
          <a:p>
            <a:pPr marL="7429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system automatically reminds you of overdue invoices, ensuring timely collection of your dues.</a:t>
            </a:r>
          </a:p>
          <a:p>
            <a:pPr marL="7429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This significantly contributes to improving your company's cash flow management. </a:t>
            </a:r>
            <a:endParaRPr lang="en-AE" sz="1600" dirty="0">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CFACAD64-4EBD-4C61-B42F-887946DABA65}"/>
              </a:ext>
            </a:extLst>
          </p:cNvPr>
          <p:cNvSpPr/>
          <p:nvPr/>
        </p:nvSpPr>
        <p:spPr>
          <a:xfrm>
            <a:off x="393791" y="2916743"/>
            <a:ext cx="7732295" cy="369332"/>
          </a:xfrm>
          <a:prstGeom prst="rect">
            <a:avLst/>
          </a:prstGeom>
        </p:spPr>
        <p:txBody>
          <a:bodyPr wrap="square">
            <a:spAutoFit/>
          </a:bodyPr>
          <a:lstStyle/>
          <a:p>
            <a:pPr marL="457200"/>
            <a:r>
              <a:rPr lang="en-US" dirty="0">
                <a:latin typeface="Times New Roman" panose="02020603050405020304" pitchFamily="18" charset="0"/>
                <a:ea typeface="Times New Roman" panose="02020603050405020304" pitchFamily="18" charset="0"/>
              </a:rPr>
              <a:t>To access customer invoices, navigate as shown in the following image:</a:t>
            </a:r>
            <a:endParaRPr lang="en-AE" sz="16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13045956-13B3-444C-BF81-4586D84B8BC6}"/>
              </a:ext>
            </a:extLst>
          </p:cNvPr>
          <p:cNvPicPr/>
          <p:nvPr/>
        </p:nvPicPr>
        <p:blipFill>
          <a:blip r:embed="rId2">
            <a:extLst>
              <a:ext uri="{28A0092B-C50C-407E-A947-70E740481C1C}">
                <a14:useLocalDpi xmlns:a14="http://schemas.microsoft.com/office/drawing/2010/main" val="0"/>
              </a:ext>
            </a:extLst>
          </a:blip>
          <a:stretch>
            <a:fillRect/>
          </a:stretch>
        </p:blipFill>
        <p:spPr>
          <a:xfrm>
            <a:off x="2117558" y="3372853"/>
            <a:ext cx="7836568" cy="32846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2879724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C7820E-6745-45AF-9D3D-03FE8BA4ED22}"/>
              </a:ext>
            </a:extLst>
          </p:cNvPr>
          <p:cNvSpPr/>
          <p:nvPr/>
        </p:nvSpPr>
        <p:spPr>
          <a:xfrm>
            <a:off x="481263" y="1188803"/>
            <a:ext cx="7788442"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Once you open customer invoices, you will see invoices in all their statuses:</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7232C78E-CA10-4B6D-93D6-E3B485AC2F8F}"/>
              </a:ext>
            </a:extLst>
          </p:cNvPr>
          <p:cNvPicPr/>
          <p:nvPr/>
        </p:nvPicPr>
        <p:blipFill>
          <a:blip r:embed="rId2">
            <a:extLst>
              <a:ext uri="{28A0092B-C50C-407E-A947-70E740481C1C}">
                <a14:useLocalDpi xmlns:a14="http://schemas.microsoft.com/office/drawing/2010/main" val="0"/>
              </a:ext>
            </a:extLst>
          </a:blip>
          <a:stretch>
            <a:fillRect/>
          </a:stretch>
        </p:blipFill>
        <p:spPr>
          <a:xfrm>
            <a:off x="1203158" y="1923365"/>
            <a:ext cx="9785684" cy="37458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669475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238EE2-7A0F-4401-9DCD-1750D7210AE6}"/>
              </a:ext>
            </a:extLst>
          </p:cNvPr>
          <p:cNvSpPr/>
          <p:nvPr/>
        </p:nvSpPr>
        <p:spPr>
          <a:xfrm>
            <a:off x="505325" y="957788"/>
            <a:ext cx="8245643" cy="1200329"/>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"Status" column displays the invoice statuses: Draft, Cancelled, and Done.</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"Payment Status" column shows the payment status: Paid, Not Paid, and Partially Paid. Clicking on an invoice displays its details.</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For example, if you click on an invoice with a "Draft" status:</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1B7DF223-3844-4838-A04F-7666C937A3BF}"/>
              </a:ext>
            </a:extLst>
          </p:cNvPr>
          <p:cNvPicPr/>
          <p:nvPr/>
        </p:nvPicPr>
        <p:blipFill>
          <a:blip r:embed="rId2">
            <a:extLst>
              <a:ext uri="{28A0092B-C50C-407E-A947-70E740481C1C}">
                <a14:useLocalDpi xmlns:a14="http://schemas.microsoft.com/office/drawing/2010/main" val="0"/>
              </a:ext>
            </a:extLst>
          </a:blip>
          <a:stretch>
            <a:fillRect/>
          </a:stretch>
        </p:blipFill>
        <p:spPr>
          <a:xfrm>
            <a:off x="1682181" y="2286000"/>
            <a:ext cx="8827638" cy="36977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306841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B0DD8-E6D1-41B8-A3BD-50D4A4A8579D}"/>
              </a:ext>
            </a:extLst>
          </p:cNvPr>
          <p:cNvSpPr/>
          <p:nvPr/>
        </p:nvSpPr>
        <p:spPr>
          <a:xfrm>
            <a:off x="521368" y="755121"/>
            <a:ext cx="8478253" cy="1477328"/>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This highlights the integration between the Sales and Accounting Module.</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Once a quotation is approved by the sales team, they can create an invoice.</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Then, the Accounting Module is used to review, approve, and confirm the invoice.</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You can also set the invoice date, due date, payment terms, and any specific notes before approval. </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64C2E46C-F417-4F48-B9E0-ED81CB9A74F4}"/>
              </a:ext>
            </a:extLst>
          </p:cNvPr>
          <p:cNvPicPr/>
          <p:nvPr/>
        </p:nvPicPr>
        <p:blipFill>
          <a:blip r:embed="rId2">
            <a:extLst>
              <a:ext uri="{28A0092B-C50C-407E-A947-70E740481C1C}">
                <a14:useLocalDpi xmlns:a14="http://schemas.microsoft.com/office/drawing/2010/main" val="0"/>
              </a:ext>
            </a:extLst>
          </a:blip>
          <a:stretch>
            <a:fillRect/>
          </a:stretch>
        </p:blipFill>
        <p:spPr>
          <a:xfrm>
            <a:off x="2478505" y="2463878"/>
            <a:ext cx="7234990" cy="38581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1990168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E32CEE-FD41-4169-AFDB-B464A9BD4A43}"/>
              </a:ext>
            </a:extLst>
          </p:cNvPr>
          <p:cNvSpPr/>
          <p:nvPr/>
        </p:nvSpPr>
        <p:spPr>
          <a:xfrm>
            <a:off x="393032" y="697376"/>
            <a:ext cx="9416716" cy="646331"/>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After confirming the invoice by clicking "Confirm," the approved and posted accounting entries, the invoice number, and other options will be displayed. </a:t>
            </a:r>
            <a:endParaRPr lang="en-AE" sz="16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0EE1FDE-60F5-4BEC-BCA1-086DDBADE12D}"/>
              </a:ext>
            </a:extLst>
          </p:cNvPr>
          <p:cNvSpPr/>
          <p:nvPr/>
        </p:nvSpPr>
        <p:spPr>
          <a:xfrm>
            <a:off x="686789" y="1438672"/>
            <a:ext cx="3054041"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If you click on "Print &amp; Send":</a:t>
            </a:r>
            <a:endParaRPr lang="en-AE"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5A19FB8B-A379-4387-8D28-18D7FF8688BC}"/>
              </a:ext>
            </a:extLst>
          </p:cNvPr>
          <p:cNvPicPr/>
          <p:nvPr/>
        </p:nvPicPr>
        <p:blipFill>
          <a:blip r:embed="rId2">
            <a:extLst>
              <a:ext uri="{28A0092B-C50C-407E-A947-70E740481C1C}">
                <a14:useLocalDpi xmlns:a14="http://schemas.microsoft.com/office/drawing/2010/main" val="0"/>
              </a:ext>
            </a:extLst>
          </a:blip>
          <a:stretch>
            <a:fillRect/>
          </a:stretch>
        </p:blipFill>
        <p:spPr>
          <a:xfrm>
            <a:off x="1768640" y="2069430"/>
            <a:ext cx="8654719" cy="39704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8433899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543956-1EE5-40C5-87A3-47BDEA51D001}"/>
              </a:ext>
            </a:extLst>
          </p:cNvPr>
          <p:cNvSpPr/>
          <p:nvPr/>
        </p:nvSpPr>
        <p:spPr>
          <a:xfrm>
            <a:off x="569074" y="625461"/>
            <a:ext cx="4845557"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You can print the invoice. If you click "Continue":</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CB38487C-5757-4290-9BD7-C1BFB498A0F1}"/>
              </a:ext>
            </a:extLst>
          </p:cNvPr>
          <p:cNvPicPr/>
          <p:nvPr/>
        </p:nvPicPr>
        <p:blipFill>
          <a:blip r:embed="rId2">
            <a:extLst>
              <a:ext uri="{28A0092B-C50C-407E-A947-70E740481C1C}">
                <a14:useLocalDpi xmlns:a14="http://schemas.microsoft.com/office/drawing/2010/main" val="0"/>
              </a:ext>
            </a:extLst>
          </a:blip>
          <a:stretch>
            <a:fillRect/>
          </a:stretch>
        </p:blipFill>
        <p:spPr>
          <a:xfrm>
            <a:off x="1836821" y="1215084"/>
            <a:ext cx="8518358" cy="4311420"/>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CE657404-0076-4370-9CBD-FDE72FEC4018}"/>
              </a:ext>
            </a:extLst>
          </p:cNvPr>
          <p:cNvSpPr/>
          <p:nvPr/>
        </p:nvSpPr>
        <p:spPr>
          <a:xfrm>
            <a:off x="569074" y="6047873"/>
            <a:ext cx="5192354" cy="369332"/>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cs typeface="Times New Roman" panose="02020603050405020304" pitchFamily="18" charset="0"/>
              </a:rPr>
              <a:t>You will have the option to send the invoice via email. </a:t>
            </a:r>
            <a:endParaRPr lang="en-A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493810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6EA4A-76BF-421F-80D0-9649257EA419}"/>
              </a:ext>
            </a:extLst>
          </p:cNvPr>
          <p:cNvSpPr/>
          <p:nvPr/>
        </p:nvSpPr>
        <p:spPr>
          <a:xfrm>
            <a:off x="811873" y="886145"/>
            <a:ext cx="2932213"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If you click on "Credit Note":</a:t>
            </a:r>
            <a:endParaRPr lang="en-AE" sz="16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FF59A2A7-8949-43F1-AA5C-96E99A4D0781}"/>
              </a:ext>
            </a:extLst>
          </p:cNvPr>
          <p:cNvPicPr/>
          <p:nvPr/>
        </p:nvPicPr>
        <p:blipFill>
          <a:blip r:embed="rId2">
            <a:extLst>
              <a:ext uri="{28A0092B-C50C-407E-A947-70E740481C1C}">
                <a14:useLocalDpi xmlns:a14="http://schemas.microsoft.com/office/drawing/2010/main" val="0"/>
              </a:ext>
            </a:extLst>
          </a:blip>
          <a:stretch>
            <a:fillRect/>
          </a:stretch>
        </p:blipFill>
        <p:spPr>
          <a:xfrm>
            <a:off x="1772652" y="1604393"/>
            <a:ext cx="8646696" cy="45479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323900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0BC6FD-9AA5-4FB9-99C6-63472B5F0D73}"/>
              </a:ext>
            </a:extLst>
          </p:cNvPr>
          <p:cNvSpPr/>
          <p:nvPr/>
        </p:nvSpPr>
        <p:spPr>
          <a:xfrm>
            <a:off x="569494" y="877579"/>
            <a:ext cx="8526380" cy="1200329"/>
          </a:xfrm>
          <a:prstGeom prst="rect">
            <a:avLst/>
          </a:prstGeom>
        </p:spPr>
        <p:txBody>
          <a:bodyPr wrap="square">
            <a:spAutoFit/>
          </a:bodyPr>
          <a:lstStyle/>
          <a:p>
            <a:pPr marL="285750" indent="-285750">
              <a:buFont typeface="Arial" panose="020B0604020202020204" pitchFamily="34" charset="0"/>
              <a:buChar char="•"/>
            </a:pPr>
            <a:r>
              <a:rPr lang="en-US">
                <a:latin typeface="Times New Roman" panose="02020603050405020304" pitchFamily="18" charset="0"/>
                <a:ea typeface="Times New Roman" panose="02020603050405020304" pitchFamily="18" charset="0"/>
              </a:rPr>
              <a:t>You can issue a credit note for the customer invoice by selecting "Reverse.“</a:t>
            </a:r>
          </a:p>
          <a:p>
            <a:pPr marL="285750" indent="-285750">
              <a:buFont typeface="Arial" panose="020B0604020202020204" pitchFamily="34" charset="0"/>
              <a:buChar char="•"/>
            </a:pPr>
            <a:r>
              <a:rPr lang="en-US">
                <a:latin typeface="Times New Roman" panose="02020603050405020304" pitchFamily="18" charset="0"/>
                <a:ea typeface="Times New Roman" panose="02020603050405020304" pitchFamily="18" charset="0"/>
              </a:rPr>
              <a:t>You can choose to reverse part or all of the invoice.</a:t>
            </a:r>
          </a:p>
          <a:p>
            <a:pPr marL="285750" indent="-285750">
              <a:buFont typeface="Arial" panose="020B0604020202020204" pitchFamily="34" charset="0"/>
              <a:buChar char="•"/>
            </a:pPr>
            <a:r>
              <a:rPr lang="en-US">
                <a:latin typeface="Times New Roman" panose="02020603050405020304" pitchFamily="18" charset="0"/>
                <a:ea typeface="Times New Roman" panose="02020603050405020304" pitchFamily="18" charset="0"/>
              </a:rPr>
              <a:t>The "Reverse and Create Credit Note" option is used if you need to modify the invoice after it has been approved and submitted to the electronic system. </a:t>
            </a:r>
            <a:endParaRPr lang="en-AE" sz="16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FEEA3C0D-45E8-45A9-8921-AC183FA5BCC3}"/>
              </a:ext>
            </a:extLst>
          </p:cNvPr>
          <p:cNvSpPr/>
          <p:nvPr/>
        </p:nvSpPr>
        <p:spPr>
          <a:xfrm>
            <a:off x="863000" y="2209618"/>
            <a:ext cx="2380780"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If you select "Reverse":</a:t>
            </a:r>
            <a:endParaRPr lang="en-AE"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2D6BA6D5-F72C-4485-8F98-5A2AB5A7F603}"/>
              </a:ext>
            </a:extLst>
          </p:cNvPr>
          <p:cNvPicPr/>
          <p:nvPr/>
        </p:nvPicPr>
        <p:blipFill>
          <a:blip r:embed="rId2">
            <a:extLst>
              <a:ext uri="{28A0092B-C50C-407E-A947-70E740481C1C}">
                <a14:useLocalDpi xmlns:a14="http://schemas.microsoft.com/office/drawing/2010/main" val="0"/>
              </a:ext>
            </a:extLst>
          </a:blip>
          <a:stretch>
            <a:fillRect/>
          </a:stretch>
        </p:blipFill>
        <p:spPr>
          <a:xfrm>
            <a:off x="2470484" y="2710660"/>
            <a:ext cx="7251032" cy="35854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622018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3CDE87-98BB-4206-BA2E-55232D6AD87F}"/>
              </a:ext>
            </a:extLst>
          </p:cNvPr>
          <p:cNvPicPr>
            <a:picLocks noChangeAspect="1"/>
          </p:cNvPicPr>
          <p:nvPr/>
        </p:nvPicPr>
        <p:blipFill>
          <a:blip r:embed="rId2"/>
          <a:stretch>
            <a:fillRect/>
          </a:stretch>
        </p:blipFill>
        <p:spPr>
          <a:xfrm>
            <a:off x="497456" y="1183776"/>
            <a:ext cx="11197088" cy="1695490"/>
          </a:xfrm>
          <a:prstGeom prst="rect">
            <a:avLst/>
          </a:prstGeom>
        </p:spPr>
      </p:pic>
      <p:pic>
        <p:nvPicPr>
          <p:cNvPr id="3" name="Picture 2">
            <a:extLst>
              <a:ext uri="{FF2B5EF4-FFF2-40B4-BE49-F238E27FC236}">
                <a16:creationId xmlns:a16="http://schemas.microsoft.com/office/drawing/2014/main" id="{AF5CE621-2FA9-45E9-83E1-CC1A65B58FE6}"/>
              </a:ext>
            </a:extLst>
          </p:cNvPr>
          <p:cNvPicPr>
            <a:picLocks noChangeAspect="1"/>
          </p:cNvPicPr>
          <p:nvPr/>
        </p:nvPicPr>
        <p:blipFill>
          <a:blip r:embed="rId3"/>
          <a:stretch>
            <a:fillRect/>
          </a:stretch>
        </p:blipFill>
        <p:spPr>
          <a:xfrm>
            <a:off x="497456" y="2879266"/>
            <a:ext cx="11197088" cy="3335410"/>
          </a:xfrm>
          <a:prstGeom prst="rect">
            <a:avLst/>
          </a:prstGeom>
        </p:spPr>
      </p:pic>
    </p:spTree>
    <p:extLst>
      <p:ext uri="{BB962C8B-B14F-4D97-AF65-F5344CB8AC3E}">
        <p14:creationId xmlns:p14="http://schemas.microsoft.com/office/powerpoint/2010/main" val="30976184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B8D33D-2675-4129-A2C0-A36A7E37EAE2}"/>
              </a:ext>
            </a:extLst>
          </p:cNvPr>
          <p:cNvSpPr/>
          <p:nvPr/>
        </p:nvSpPr>
        <p:spPr>
          <a:xfrm>
            <a:off x="304797" y="32348"/>
            <a:ext cx="8911389" cy="646331"/>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The system generates the credit note for the invoice. Clicking "Confirm" will change the status of the credit note to "Paid" as it is settled against the sales invoice. </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A123AC57-5DB0-480C-B563-441745ABE3DA}"/>
              </a:ext>
            </a:extLst>
          </p:cNvPr>
          <p:cNvPicPr/>
          <p:nvPr/>
        </p:nvPicPr>
        <p:blipFill>
          <a:blip r:embed="rId2">
            <a:extLst>
              <a:ext uri="{28A0092B-C50C-407E-A947-70E740481C1C}">
                <a14:useLocalDpi xmlns:a14="http://schemas.microsoft.com/office/drawing/2010/main" val="0"/>
              </a:ext>
            </a:extLst>
          </a:blip>
          <a:stretch>
            <a:fillRect/>
          </a:stretch>
        </p:blipFill>
        <p:spPr>
          <a:xfrm>
            <a:off x="2701973" y="718792"/>
            <a:ext cx="6788051" cy="251363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20001993-A26F-4F71-A1F7-C645522B7043}"/>
              </a:ext>
            </a:extLst>
          </p:cNvPr>
          <p:cNvSpPr/>
          <p:nvPr/>
        </p:nvSpPr>
        <p:spPr>
          <a:xfrm>
            <a:off x="304797" y="3272539"/>
            <a:ext cx="2929007" cy="374077"/>
          </a:xfrm>
          <a:prstGeom prst="rect">
            <a:avLst/>
          </a:prstGeom>
        </p:spPr>
        <p:txBody>
          <a:bodyPr wrap="none">
            <a:spAutoFit/>
          </a:bodyPr>
          <a:lstStyle/>
          <a:p>
            <a:pPr>
              <a:lnSpc>
                <a:spcPct val="107000"/>
              </a:lnSpc>
              <a:spcAft>
                <a:spcPts val="800"/>
              </a:spcAft>
            </a:pPr>
            <a:r>
              <a:rPr lang="en-US" kern="0" dirty="0">
                <a:latin typeface="Times New Roman" panose="02020603050405020304" pitchFamily="18" charset="0"/>
                <a:ea typeface="Times New Roman" panose="02020603050405020304" pitchFamily="18" charset="0"/>
                <a:cs typeface="Arial" panose="020B0604020202020204" pitchFamily="34" charset="0"/>
              </a:rPr>
              <a:t>Returning to the sales invoice</a:t>
            </a:r>
            <a:endParaRPr lang="en-AE"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74F19CB-BABC-4BC9-8C17-D6B64D6F1DCF}"/>
              </a:ext>
            </a:extLst>
          </p:cNvPr>
          <p:cNvPicPr/>
          <p:nvPr/>
        </p:nvPicPr>
        <p:blipFill>
          <a:blip r:embed="rId3">
            <a:extLst>
              <a:ext uri="{28A0092B-C50C-407E-A947-70E740481C1C}">
                <a14:useLocalDpi xmlns:a14="http://schemas.microsoft.com/office/drawing/2010/main" val="0"/>
              </a:ext>
            </a:extLst>
          </a:blip>
          <a:stretch>
            <a:fillRect/>
          </a:stretch>
        </p:blipFill>
        <p:spPr>
          <a:xfrm>
            <a:off x="2701973" y="3646616"/>
            <a:ext cx="6788050" cy="2577620"/>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22118290-3EDF-4A28-A9EC-F1E1B1442844}"/>
              </a:ext>
            </a:extLst>
          </p:cNvPr>
          <p:cNvSpPr/>
          <p:nvPr/>
        </p:nvSpPr>
        <p:spPr>
          <a:xfrm>
            <a:off x="304797" y="6269094"/>
            <a:ext cx="6633411" cy="369332"/>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cs typeface="Times New Roman" panose="02020603050405020304" pitchFamily="18" charset="0"/>
              </a:rPr>
              <a:t>You will see that the invoice has been settled with the credit note.</a:t>
            </a:r>
            <a:endParaRPr lang="en-A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781233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DB3609-64DB-464E-B89E-E2AF602CFFBB}"/>
              </a:ext>
            </a:extLst>
          </p:cNvPr>
          <p:cNvSpPr/>
          <p:nvPr/>
        </p:nvSpPr>
        <p:spPr>
          <a:xfrm>
            <a:off x="304800" y="663152"/>
            <a:ext cx="9416716" cy="646331"/>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Now, let's look at payment options. Odoo offers two ways to pay invoices: directly and indirectly.</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For the direct method, go to the invoice you want to pay and click "Pay":</a:t>
            </a:r>
            <a:endParaRPr lang="en-AE"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32B70839-4530-4E27-800C-A7B29BC39A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72389" y="1844775"/>
            <a:ext cx="8847221" cy="41710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5749490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E89AFC-FE4E-4920-822C-13FB25DB4B99}"/>
              </a:ext>
            </a:extLst>
          </p:cNvPr>
          <p:cNvSpPr/>
          <p:nvPr/>
        </p:nvSpPr>
        <p:spPr>
          <a:xfrm>
            <a:off x="545431" y="697376"/>
            <a:ext cx="9424737" cy="646331"/>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You can specify the bank or cash account used for the payment, along with the date and amount.</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You can pay the full invoice amount or a partial payment. </a:t>
            </a:r>
            <a:endParaRPr lang="en-AE" sz="16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819F0474-1AA8-4027-8223-0CAF548F0ED2}"/>
              </a:ext>
            </a:extLst>
          </p:cNvPr>
          <p:cNvSpPr/>
          <p:nvPr/>
        </p:nvSpPr>
        <p:spPr>
          <a:xfrm>
            <a:off x="858492" y="1439597"/>
            <a:ext cx="3191899"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If you specify a partial payment:</a:t>
            </a:r>
            <a:endParaRPr lang="en-AE"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10455A5B-0876-4AAE-BF98-BA89F89BCA4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32547" y="2052574"/>
            <a:ext cx="8726906" cy="41080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7366594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3B002A-EE81-45E2-9923-17D4DF65C978}"/>
              </a:ext>
            </a:extLst>
          </p:cNvPr>
          <p:cNvSpPr/>
          <p:nvPr/>
        </p:nvSpPr>
        <p:spPr>
          <a:xfrm>
            <a:off x="457200" y="970092"/>
            <a:ext cx="9480884" cy="646331"/>
          </a:xfrm>
          <a:prstGeom prst="rect">
            <a:avLst/>
          </a:prstGeom>
        </p:spPr>
        <p:txBody>
          <a:bodyPr wrap="square">
            <a:spAutoFit/>
          </a:bodyPr>
          <a:lstStyle/>
          <a:p>
            <a:r>
              <a:rPr lang="en-GB" dirty="0">
                <a:latin typeface="Calibri" panose="020F0502020204030204" pitchFamily="34" charset="0"/>
                <a:ea typeface="Calibri" panose="020F0502020204030204" pitchFamily="34" charset="0"/>
                <a:cs typeface="Arial" panose="020B0604020202020204" pitchFamily="34" charset="0"/>
              </a:rPr>
              <a:t>You have two options: "Keep Open" to leave the remaining amount pending or "Mark as fully paid" to settle the invoice and specify a contra account for the unpaid balance. </a:t>
            </a:r>
            <a:endParaRPr lang="en-AE" dirty="0"/>
          </a:p>
        </p:txBody>
      </p:sp>
      <p:pic>
        <p:nvPicPr>
          <p:cNvPr id="3" name="Picture 2">
            <a:extLst>
              <a:ext uri="{FF2B5EF4-FFF2-40B4-BE49-F238E27FC236}">
                <a16:creationId xmlns:a16="http://schemas.microsoft.com/office/drawing/2014/main" id="{B6B6AE3A-FE03-4315-85B0-6DED309C59F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99411" y="1997243"/>
            <a:ext cx="9593178" cy="40987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4263282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29AFAC-FBAD-42EE-9E20-A472D8235BD3}"/>
              </a:ext>
            </a:extLst>
          </p:cNvPr>
          <p:cNvSpPr/>
          <p:nvPr/>
        </p:nvSpPr>
        <p:spPr>
          <a:xfrm>
            <a:off x="409073" y="1101986"/>
            <a:ext cx="9103895"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After making a partial payment and selecting "Keep Open," the invoice status will be "Partial," and the remaining amount due will be displayed at the bottom of the screen. This amount can be paid later using the same method. </a:t>
            </a:r>
            <a:endParaRPr lang="en-AE" sz="16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5260C94-99BB-47C7-88C7-7E6438FBF6C1}"/>
              </a:ext>
            </a:extLst>
          </p:cNvPr>
          <p:cNvSpPr/>
          <p:nvPr/>
        </p:nvSpPr>
        <p:spPr>
          <a:xfrm>
            <a:off x="409073" y="2133146"/>
            <a:ext cx="7507706" cy="646331"/>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Alternatively, you can use the indirect method to pay the remaining amount. Go to "Payment" under "Customers" and click "New":</a:t>
            </a:r>
            <a:endParaRPr lang="en-AE"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6F163308-8AA7-4B71-AAEB-EFCE5A17209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27221" y="3208419"/>
            <a:ext cx="9737558" cy="27030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353374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184889-FB90-4DE6-934A-D9E291338DB1}"/>
              </a:ext>
            </a:extLst>
          </p:cNvPr>
          <p:cNvSpPr/>
          <p:nvPr/>
        </p:nvSpPr>
        <p:spPr>
          <a:xfrm>
            <a:off x="537411" y="595752"/>
            <a:ext cx="9416716" cy="1200329"/>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Here, you can record a customer payment by specifying the customer, amount, payment account or cash register, and date.</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You can also add a memo for the payment. After completing the information and clicking "Confirm," the entry will be posted. Returning to the invoice:</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138B3F25-6DDF-4283-B5DB-BD4BBB521E8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89222" y="2358189"/>
            <a:ext cx="8213556" cy="36656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0075441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8BD6D6-1B80-4BDA-B028-32919FE0607E}"/>
              </a:ext>
            </a:extLst>
          </p:cNvPr>
          <p:cNvSpPr/>
          <p:nvPr/>
        </p:nvSpPr>
        <p:spPr>
          <a:xfrm>
            <a:off x="376990" y="884004"/>
            <a:ext cx="8775032"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You will see "Outstanding Credits," which can be applied to the invoice by clicking "Add":</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A610EB97-4D6B-47D9-8A42-914260769A6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34912" y="1528326"/>
            <a:ext cx="9122176" cy="3801348"/>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1ABA751B-BA61-47C2-A3C3-5BAB843F847D}"/>
              </a:ext>
            </a:extLst>
          </p:cNvPr>
          <p:cNvSpPr/>
          <p:nvPr/>
        </p:nvSpPr>
        <p:spPr>
          <a:xfrm>
            <a:off x="376990" y="5733365"/>
            <a:ext cx="11494168"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The invoice status will then change to "Paid," and the payments made will be displayed at the bottom of the screen. </a:t>
            </a:r>
            <a:endParaRPr lang="en-A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2295300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4E791E-775D-4E1B-8697-5284F0767EAE}"/>
              </a:ext>
            </a:extLst>
          </p:cNvPr>
          <p:cNvSpPr/>
          <p:nvPr/>
        </p:nvSpPr>
        <p:spPr>
          <a:xfrm>
            <a:off x="4956048" y="717702"/>
            <a:ext cx="2279904" cy="461665"/>
          </a:xfrm>
          <a:prstGeom prst="rect">
            <a:avLst/>
          </a:prstGeom>
        </p:spPr>
        <p:txBody>
          <a:bodyPr wrap="square">
            <a:spAutoFit/>
          </a:bodyPr>
          <a:lstStyle/>
          <a:p>
            <a:pPr algn="ctr"/>
            <a:r>
              <a:rPr lang="en-US" sz="2400" u="sng" dirty="0">
                <a:latin typeface="Times New Roman" panose="02020603050405020304" pitchFamily="18" charset="0"/>
                <a:ea typeface="Times New Roman" panose="02020603050405020304" pitchFamily="18" charset="0"/>
              </a:rPr>
              <a:t>Down Payments</a:t>
            </a:r>
            <a:endParaRPr lang="en-AE" sz="2400" u="sng"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B564A7D-A2AE-4CF2-AEA4-123818BD3C2F}"/>
              </a:ext>
            </a:extLst>
          </p:cNvPr>
          <p:cNvSpPr/>
          <p:nvPr/>
        </p:nvSpPr>
        <p:spPr>
          <a:xfrm>
            <a:off x="336884" y="1493603"/>
            <a:ext cx="784459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Odoo also supports customer down payments, which start from the Sales module:</a:t>
            </a:r>
            <a:endParaRPr lang="en-AE"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EADB7985-D27E-4F2E-9332-74A87729A0E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44316" y="2353795"/>
            <a:ext cx="8903368" cy="36299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4124625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720596-32D7-4BAB-9B47-A102767A6D20}"/>
              </a:ext>
            </a:extLst>
          </p:cNvPr>
          <p:cNvSpPr/>
          <p:nvPr/>
        </p:nvSpPr>
        <p:spPr>
          <a:xfrm>
            <a:off x="376990" y="1304836"/>
            <a:ext cx="10924672" cy="646331"/>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Before delivering the product, instead of choosing "Regular invoice," you can select "Down payment (percentage)" or "Down payment (fixed amount)," specify the amount, and click "Create Draft": </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BEB1EF44-02BD-46D8-A561-E9456A9FFAC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35174" y="2203784"/>
            <a:ext cx="8921651" cy="35954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055567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993877-94B9-4DF1-8360-9B88AD093217}"/>
              </a:ext>
            </a:extLst>
          </p:cNvPr>
          <p:cNvSpPr/>
          <p:nvPr/>
        </p:nvSpPr>
        <p:spPr>
          <a:xfrm>
            <a:off x="409074" y="1210725"/>
            <a:ext cx="10603831" cy="646331"/>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The system will create the invoice (down payment receipt), which you can confirm and pay as described earlier, and print for the customer: </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5B5AB720-A898-4B0D-9FCD-C1648474EAF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15649" y="2117558"/>
            <a:ext cx="8560702" cy="39704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2482161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0" y="425450"/>
            <a:ext cx="8824913" cy="3416300"/>
          </a:xfrm>
          <a:prstGeom prst="rect">
            <a:avLst/>
          </a:prstGeom>
        </p:spPr>
        <p:txBody>
          <a:bodyPr/>
          <a:lstStyle/>
          <a:p>
            <a:pPr marL="0" indent="0">
              <a:buNone/>
            </a:pPr>
            <a:r>
              <a:rPr lang="en-US" b="1" dirty="0">
                <a:solidFill>
                  <a:schemeClr val="tx2">
                    <a:lumMod val="50000"/>
                  </a:schemeClr>
                </a:solidFill>
                <a:latin typeface="Times New Roman" pitchFamily="18" charset="0"/>
                <a:cs typeface="Times New Roman" pitchFamily="18" charset="0"/>
              </a:rPr>
              <a:t>2- Account Groups  :</a:t>
            </a:r>
          </a:p>
          <a:p>
            <a:pPr marL="0" indent="0">
              <a:buNone/>
            </a:pPr>
            <a:endParaRPr lang="x-none" dirty="0"/>
          </a:p>
        </p:txBody>
      </p:sp>
      <p:pic>
        <p:nvPicPr>
          <p:cNvPr id="6" name="Picture 5" descr="شجرة الحسابات 1.JPG"/>
          <p:cNvPicPr/>
          <p:nvPr/>
        </p:nvPicPr>
        <p:blipFill>
          <a:blip r:embed="rId2"/>
          <a:stretch>
            <a:fillRect/>
          </a:stretch>
        </p:blipFill>
        <p:spPr>
          <a:xfrm>
            <a:off x="2287763" y="788031"/>
            <a:ext cx="7365687" cy="2882632"/>
          </a:xfrm>
          <a:prstGeom prst="rect">
            <a:avLst/>
          </a:prstGeom>
        </p:spPr>
      </p:pic>
      <p:pic>
        <p:nvPicPr>
          <p:cNvPr id="7" name="Picture 6" descr="شجرة الحسابات 2.JPG"/>
          <p:cNvPicPr/>
          <p:nvPr/>
        </p:nvPicPr>
        <p:blipFill>
          <a:blip r:embed="rId3"/>
          <a:stretch>
            <a:fillRect/>
          </a:stretch>
        </p:blipFill>
        <p:spPr>
          <a:xfrm>
            <a:off x="2261637" y="3840480"/>
            <a:ext cx="7535506" cy="2481943"/>
          </a:xfrm>
          <a:prstGeom prst="rect">
            <a:avLst/>
          </a:prstGeom>
        </p:spPr>
      </p:pic>
    </p:spTree>
    <p:extLst>
      <p:ext uri="{BB962C8B-B14F-4D97-AF65-F5344CB8AC3E}">
        <p14:creationId xmlns:p14="http://schemas.microsoft.com/office/powerpoint/2010/main" val="17417440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03B327-666D-449E-9A02-6C70BA712883}"/>
              </a:ext>
            </a:extLst>
          </p:cNvPr>
          <p:cNvSpPr/>
          <p:nvPr/>
        </p:nvSpPr>
        <p:spPr>
          <a:xfrm>
            <a:off x="425116" y="527044"/>
            <a:ext cx="9537031" cy="374077"/>
          </a:xfrm>
          <a:prstGeom prst="rect">
            <a:avLst/>
          </a:prstGeom>
        </p:spPr>
        <p:txBody>
          <a:bodyPr wrap="square">
            <a:spAutoFit/>
          </a:bodyPr>
          <a:lstStyle/>
          <a:p>
            <a:pPr>
              <a:lnSpc>
                <a:spcPct val="107000"/>
              </a:lnSpc>
              <a:spcAft>
                <a:spcPts val="800"/>
              </a:spcAft>
            </a:pPr>
            <a:r>
              <a:rPr lang="en-US" kern="0" dirty="0">
                <a:latin typeface="Times New Roman" panose="02020603050405020304" pitchFamily="18" charset="0"/>
                <a:ea typeface="Times New Roman" panose="02020603050405020304" pitchFamily="18" charset="0"/>
                <a:cs typeface="Arial" panose="020B0604020202020204" pitchFamily="34" charset="0"/>
              </a:rPr>
              <a:t>The contra account for the customer account is determined by the "Product Category" of the</a:t>
            </a:r>
            <a:r>
              <a:rPr lang="en-US" kern="100" dirty="0">
                <a:latin typeface="Calibri" panose="020F0502020204030204" pitchFamily="34" charset="0"/>
                <a:ea typeface="Calibri" panose="020F0502020204030204" pitchFamily="34" charset="0"/>
                <a:cs typeface="Arial" panose="020B0604020202020204" pitchFamily="34" charset="0"/>
              </a:rPr>
              <a:t> </a:t>
            </a:r>
            <a:r>
              <a:rPr lang="en-US" kern="0" dirty="0">
                <a:latin typeface="Times New Roman" panose="02020603050405020304" pitchFamily="18" charset="0"/>
                <a:ea typeface="Times New Roman" panose="02020603050405020304" pitchFamily="18" charset="0"/>
                <a:cs typeface="Arial" panose="020B0604020202020204" pitchFamily="34" charset="0"/>
              </a:rPr>
              <a:t>product</a:t>
            </a:r>
            <a:r>
              <a:rPr lang="en-GB" kern="100" dirty="0">
                <a:latin typeface="Calibri" panose="020F0502020204030204" pitchFamily="34" charset="0"/>
                <a:ea typeface="Calibri" panose="020F0502020204030204" pitchFamily="34" charset="0"/>
                <a:cs typeface="Arial" panose="020B0604020202020204" pitchFamily="34" charset="0"/>
              </a:rPr>
              <a:t>:</a:t>
            </a:r>
            <a:endParaRPr lang="en-AE"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8EA6DC6-68FF-4899-86DC-B6166CFCE81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80673" y="1050464"/>
            <a:ext cx="8365959" cy="228629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AA470BEA-F5F5-48DA-8AA3-EAC14295ECD7}"/>
              </a:ext>
            </a:extLst>
          </p:cNvPr>
          <p:cNvSpPr/>
          <p:nvPr/>
        </p:nvSpPr>
        <p:spPr>
          <a:xfrm>
            <a:off x="425116" y="3429000"/>
            <a:ext cx="7218947" cy="368755"/>
          </a:xfrm>
          <a:prstGeom prst="rect">
            <a:avLst/>
          </a:prstGeom>
        </p:spPr>
        <p:txBody>
          <a:bodyPr wrap="square">
            <a:spAutoFit/>
          </a:bodyPr>
          <a:lstStyle/>
          <a:p>
            <a:pPr>
              <a:lnSpc>
                <a:spcPct val="107000"/>
              </a:lnSpc>
              <a:spcAft>
                <a:spcPts val="800"/>
              </a:spcAft>
            </a:pPr>
            <a:r>
              <a:rPr lang="en-GB" kern="100" dirty="0">
                <a:latin typeface="Times New Roman" panose="02020603050405020304" pitchFamily="18" charset="0"/>
                <a:ea typeface="Calibri" panose="020F0502020204030204" pitchFamily="34" charset="0"/>
                <a:cs typeface="Times New Roman" panose="02020603050405020304" pitchFamily="18" charset="0"/>
              </a:rPr>
              <a:t>After delivering the products and creating the final </a:t>
            </a:r>
            <a:r>
              <a:rPr lang="en-US" kern="100" dirty="0">
                <a:latin typeface="Times New Roman" panose="02020603050405020304" pitchFamily="18" charset="0"/>
                <a:ea typeface="Calibri" panose="020F0502020204030204" pitchFamily="34" charset="0"/>
                <a:cs typeface="Times New Roman" panose="02020603050405020304" pitchFamily="18" charset="0"/>
              </a:rPr>
              <a:t>invoice for the customer:</a:t>
            </a:r>
            <a:endParaRPr lang="en-AE" sz="1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41EEC82-0DCB-46AC-8A24-F73E51144E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80674" y="3889996"/>
            <a:ext cx="8365958" cy="25749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086810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533489-7F2A-403A-BAF7-68D289C3F42F}"/>
              </a:ext>
            </a:extLst>
          </p:cNvPr>
          <p:cNvSpPr/>
          <p:nvPr/>
        </p:nvSpPr>
        <p:spPr>
          <a:xfrm>
            <a:off x="409076" y="325290"/>
            <a:ext cx="9665366"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The system displays the amount that was previously invoiced as a down payment. Creating the invoice:</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7D5F062C-279F-4EEF-A513-DCCD7453A0B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76927" y="775130"/>
            <a:ext cx="8438146" cy="2314263"/>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04BD0308-C91C-4771-9806-EA4B93F20716}"/>
              </a:ext>
            </a:extLst>
          </p:cNvPr>
          <p:cNvSpPr/>
          <p:nvPr/>
        </p:nvSpPr>
        <p:spPr>
          <a:xfrm>
            <a:off x="409076" y="3089393"/>
            <a:ext cx="9665366"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The system displays the amount that was previously invoiced as a down payment. Creating the invoice:</a:t>
            </a:r>
            <a:endParaRPr lang="en-AE" sz="16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21DDE37-5A5F-41A0-85AB-45537EA1E94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76927" y="3498262"/>
            <a:ext cx="8438146" cy="2607109"/>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1DF17F70-4442-4EAA-8014-8D15F83C1C34}"/>
              </a:ext>
            </a:extLst>
          </p:cNvPr>
          <p:cNvSpPr/>
          <p:nvPr/>
        </p:nvSpPr>
        <p:spPr>
          <a:xfrm>
            <a:off x="409076" y="6117236"/>
            <a:ext cx="10202778" cy="369332"/>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cs typeface="Times New Roman" panose="02020603050405020304" pitchFamily="18" charset="0"/>
              </a:rPr>
              <a:t>The system displays the amount that was previously invoiced as a down payment. Creating the invoice.</a:t>
            </a:r>
            <a:endParaRPr lang="en-A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40593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30D9D7-924E-464B-8752-15370B14D145}"/>
              </a:ext>
            </a:extLst>
          </p:cNvPr>
          <p:cNvSpPr/>
          <p:nvPr/>
        </p:nvSpPr>
        <p:spPr>
          <a:xfrm>
            <a:off x="529389" y="1028382"/>
            <a:ext cx="6801853"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The remaining amount can be paid through the invoice payment option:</a:t>
            </a:r>
          </a:p>
        </p:txBody>
      </p:sp>
      <p:pic>
        <p:nvPicPr>
          <p:cNvPr id="3" name="Picture 2">
            <a:extLst>
              <a:ext uri="{FF2B5EF4-FFF2-40B4-BE49-F238E27FC236}">
                <a16:creationId xmlns:a16="http://schemas.microsoft.com/office/drawing/2014/main" id="{E4DF9A9C-82FD-4D19-B665-5143D1D663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28274" y="1694129"/>
            <a:ext cx="8935452" cy="44322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013160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70FB73-123D-43FE-B768-91BEA4F925AB}"/>
              </a:ext>
            </a:extLst>
          </p:cNvPr>
          <p:cNvSpPr/>
          <p:nvPr/>
        </p:nvSpPr>
        <p:spPr>
          <a:xfrm>
            <a:off x="737937" y="851919"/>
            <a:ext cx="7555832"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After payment, it will appear in the customer's account at the "Partner Ledger":</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B01C6F26-DC73-4E4E-889A-1A8609B24B1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02632" y="1459831"/>
            <a:ext cx="10186736" cy="46602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079965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B1AE0-A0CD-464B-80C2-0AB816124A74}"/>
              </a:ext>
            </a:extLst>
          </p:cNvPr>
          <p:cNvSpPr/>
          <p:nvPr/>
        </p:nvSpPr>
        <p:spPr>
          <a:xfrm>
            <a:off x="677293" y="591557"/>
            <a:ext cx="3393878"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Searching by the customer's name:</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E5F93809-053F-45DA-9669-34A5BBF39E3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36821" y="1312261"/>
            <a:ext cx="8518358" cy="402984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0998D4D3-F528-494F-8583-CD6922A36BC6}"/>
              </a:ext>
            </a:extLst>
          </p:cNvPr>
          <p:cNvSpPr/>
          <p:nvPr/>
        </p:nvSpPr>
        <p:spPr>
          <a:xfrm>
            <a:off x="677293" y="5693477"/>
            <a:ext cx="10223318" cy="646331"/>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Displays the customer's account statement with all transactions and their dates, showing the transaction type. It also indicates if the customer is also a vendor, displaying their invoices and payments. </a:t>
            </a:r>
            <a:endParaRPr lang="en-A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663209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6902C7-DBB4-40F7-9B93-456C2CA01009}"/>
              </a:ext>
            </a:extLst>
          </p:cNvPr>
          <p:cNvSpPr/>
          <p:nvPr/>
        </p:nvSpPr>
        <p:spPr>
          <a:xfrm>
            <a:off x="429938" y="637492"/>
            <a:ext cx="3006272" cy="369332"/>
          </a:xfrm>
          <a:prstGeom prst="rect">
            <a:avLst/>
          </a:prstGeom>
        </p:spPr>
        <p:txBody>
          <a:bodyPr wrap="none">
            <a:spAutoFit/>
          </a:bodyPr>
          <a:lstStyle/>
          <a:p>
            <a:pPr marL="342900" lvl="0" indent="-342900">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rPr>
              <a:t>Vendor Bill Management</a:t>
            </a:r>
            <a:endParaRPr lang="en-AE" sz="16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AFCEF472-B67D-430C-8294-F3770C62D1B7}"/>
              </a:ext>
            </a:extLst>
          </p:cNvPr>
          <p:cNvSpPr/>
          <p:nvPr/>
        </p:nvSpPr>
        <p:spPr>
          <a:xfrm>
            <a:off x="633663" y="1222029"/>
            <a:ext cx="8614612" cy="923330"/>
          </a:xfrm>
          <a:prstGeom prst="rect">
            <a:avLst/>
          </a:prstGeom>
        </p:spPr>
        <p:txBody>
          <a:bodyPr wrap="square">
            <a:spAutoFit/>
          </a:bodyPr>
          <a:lstStyle/>
          <a:p>
            <a:pPr marL="228600" algn="just"/>
            <a:r>
              <a:rPr lang="en-US" dirty="0">
                <a:latin typeface="Times New Roman" panose="02020603050405020304" pitchFamily="18" charset="0"/>
                <a:ea typeface="Times New Roman" panose="02020603050405020304" pitchFamily="18" charset="0"/>
              </a:rPr>
              <a:t>You can manage and record vendor bills in the system, track due dates, record payments, and maintain an accurate record of all your financial obligations to vendors. This feature helps you organize your payments and avoid late payment penalties. </a:t>
            </a:r>
            <a:endParaRPr lang="en-AE" sz="16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3641F99E-A6E5-4395-8D9C-7AD70C6006AB}"/>
              </a:ext>
            </a:extLst>
          </p:cNvPr>
          <p:cNvSpPr/>
          <p:nvPr/>
        </p:nvSpPr>
        <p:spPr>
          <a:xfrm>
            <a:off x="866273" y="2217094"/>
            <a:ext cx="7339263" cy="369332"/>
          </a:xfrm>
          <a:prstGeom prst="rect">
            <a:avLst/>
          </a:prstGeom>
        </p:spPr>
        <p:txBody>
          <a:bodyPr wrap="square">
            <a:spAutoFit/>
          </a:bodyPr>
          <a:lstStyle/>
          <a:p>
            <a:r>
              <a:rPr lang="en-GB" dirty="0">
                <a:latin typeface="Calibri" panose="020F0502020204030204" pitchFamily="34" charset="0"/>
                <a:ea typeface="Calibri" panose="020F0502020204030204" pitchFamily="34" charset="0"/>
                <a:cs typeface="Arial" panose="020B0604020202020204" pitchFamily="34" charset="0"/>
              </a:rPr>
              <a:t>To access vendor bills, navigate as shown in the following image:</a:t>
            </a:r>
            <a:endParaRPr lang="en-AE" dirty="0"/>
          </a:p>
        </p:txBody>
      </p:sp>
      <p:pic>
        <p:nvPicPr>
          <p:cNvPr id="5" name="Picture 4">
            <a:extLst>
              <a:ext uri="{FF2B5EF4-FFF2-40B4-BE49-F238E27FC236}">
                <a16:creationId xmlns:a16="http://schemas.microsoft.com/office/drawing/2014/main" id="{5E5D512D-DDE3-4DDA-9FE9-005C27C4CDE1}"/>
              </a:ext>
            </a:extLst>
          </p:cNvPr>
          <p:cNvPicPr/>
          <p:nvPr/>
        </p:nvPicPr>
        <p:blipFill>
          <a:blip r:embed="rId2">
            <a:extLst>
              <a:ext uri="{28A0092B-C50C-407E-A947-70E740481C1C}">
                <a14:useLocalDpi xmlns:a14="http://schemas.microsoft.com/office/drawing/2010/main" val="0"/>
              </a:ext>
            </a:extLst>
          </a:blip>
          <a:stretch>
            <a:fillRect/>
          </a:stretch>
        </p:blipFill>
        <p:spPr>
          <a:xfrm>
            <a:off x="2228733" y="2729896"/>
            <a:ext cx="7734534" cy="37740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265117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8470A5-DC34-4361-92AB-5BAA5B63F6CC}"/>
              </a:ext>
            </a:extLst>
          </p:cNvPr>
          <p:cNvSpPr/>
          <p:nvPr/>
        </p:nvSpPr>
        <p:spPr>
          <a:xfrm>
            <a:off x="192506" y="1269014"/>
            <a:ext cx="10812378"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Once you open vendor bills, you will see purchase orders that need to be billed, approved bills, and cancelled bills:</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3BE2F1C8-6DCA-4B1E-BDCD-FB4FB7D5F108}"/>
              </a:ext>
            </a:extLst>
          </p:cNvPr>
          <p:cNvPicPr/>
          <p:nvPr/>
        </p:nvPicPr>
        <p:blipFill>
          <a:blip r:embed="rId2">
            <a:extLst>
              <a:ext uri="{28A0092B-C50C-407E-A947-70E740481C1C}">
                <a14:useLocalDpi xmlns:a14="http://schemas.microsoft.com/office/drawing/2010/main" val="0"/>
              </a:ext>
            </a:extLst>
          </a:blip>
          <a:stretch>
            <a:fillRect/>
          </a:stretch>
        </p:blipFill>
        <p:spPr>
          <a:xfrm>
            <a:off x="822287" y="1852863"/>
            <a:ext cx="10547426" cy="40294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591628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F5DF63-0004-41A4-8D0E-CCC53A84D70F}"/>
              </a:ext>
            </a:extLst>
          </p:cNvPr>
          <p:cNvSpPr/>
          <p:nvPr/>
        </p:nvSpPr>
        <p:spPr>
          <a:xfrm>
            <a:off x="529390" y="685073"/>
            <a:ext cx="9224209"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"Status" column displays the bill statuses: Draft, Cancelled, and Done.</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"Payment Status" column shows the payment status: Paid, Not Paid, and Partially Paid.</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Clicking on a bill displays its details. For example, if you click on a bill with a "Draft" status:</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9E605798-7E36-412D-956E-8ACF77CA4C1E}"/>
              </a:ext>
            </a:extLst>
          </p:cNvPr>
          <p:cNvPicPr/>
          <p:nvPr/>
        </p:nvPicPr>
        <p:blipFill>
          <a:blip r:embed="rId2">
            <a:extLst>
              <a:ext uri="{28A0092B-C50C-407E-A947-70E740481C1C}">
                <a14:useLocalDpi xmlns:a14="http://schemas.microsoft.com/office/drawing/2010/main" val="0"/>
              </a:ext>
            </a:extLst>
          </a:blip>
          <a:stretch>
            <a:fillRect/>
          </a:stretch>
        </p:blipFill>
        <p:spPr>
          <a:xfrm>
            <a:off x="1532020" y="1968440"/>
            <a:ext cx="9127960" cy="40761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729781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0A7707-CAB5-48BF-B4CA-C2672141D7C5}"/>
              </a:ext>
            </a:extLst>
          </p:cNvPr>
          <p:cNvSpPr/>
          <p:nvPr/>
        </p:nvSpPr>
        <p:spPr>
          <a:xfrm>
            <a:off x="192504" y="709400"/>
            <a:ext cx="10411328" cy="1200329"/>
          </a:xfrm>
          <a:prstGeom prst="rect">
            <a:avLst/>
          </a:prstGeom>
        </p:spPr>
        <p:txBody>
          <a:bodyPr wrap="square">
            <a:spAutoFit/>
          </a:bodyPr>
          <a:lstStyle/>
          <a:p>
            <a:pPr marL="285750" indent="-285750">
              <a:buFont typeface="Arial" panose="020B0604020202020204" pitchFamily="34" charset="0"/>
              <a:buChar char="•"/>
            </a:pPr>
            <a:r>
              <a:rPr lang="en-GB" dirty="0">
                <a:latin typeface="Times New Roman" panose="02020603050405020304" pitchFamily="18" charset="0"/>
                <a:ea typeface="Calibri" panose="020F0502020204030204" pitchFamily="34" charset="0"/>
                <a:cs typeface="Times New Roman" panose="02020603050405020304" pitchFamily="18" charset="0"/>
              </a:rPr>
              <a:t>This shows the integration between the Purchase, Inventory, and Accounting Modules.</a:t>
            </a:r>
          </a:p>
          <a:p>
            <a:pPr marL="285750" indent="-285750">
              <a:buFont typeface="Arial" panose="020B0604020202020204" pitchFamily="34" charset="0"/>
              <a:buChar char="•"/>
            </a:pPr>
            <a:r>
              <a:rPr lang="en-GB" dirty="0">
                <a:latin typeface="Times New Roman" panose="02020603050405020304" pitchFamily="18" charset="0"/>
                <a:ea typeface="Calibri" panose="020F0502020204030204" pitchFamily="34" charset="0"/>
                <a:cs typeface="Times New Roman" panose="02020603050405020304" pitchFamily="18" charset="0"/>
              </a:rPr>
              <a:t>Once the products are received by the warehouse team, the purchasing team can create a bill.</a:t>
            </a:r>
          </a:p>
          <a:p>
            <a:pPr marL="285750" indent="-285750">
              <a:buFont typeface="Arial" panose="020B0604020202020204" pitchFamily="34" charset="0"/>
              <a:buChar char="•"/>
            </a:pPr>
            <a:r>
              <a:rPr lang="en-GB" dirty="0">
                <a:latin typeface="Times New Roman" panose="02020603050405020304" pitchFamily="18" charset="0"/>
                <a:ea typeface="Calibri" panose="020F0502020204030204" pitchFamily="34" charset="0"/>
                <a:cs typeface="Times New Roman" panose="02020603050405020304" pitchFamily="18" charset="0"/>
              </a:rPr>
              <a:t>The Accounting Module is then used to review, approve, and confirm the bill. You can also set the bill date, due date, payment terms, and add any specific notes before approval.</a:t>
            </a:r>
            <a:endParaRPr lang="en-A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0A6D212-D4DA-461E-8096-A43CEA17D1A9}"/>
              </a:ext>
            </a:extLst>
          </p:cNvPr>
          <p:cNvPicPr/>
          <p:nvPr/>
        </p:nvPicPr>
        <p:blipFill>
          <a:blip r:embed="rId2">
            <a:extLst>
              <a:ext uri="{28A0092B-C50C-407E-A947-70E740481C1C}">
                <a14:useLocalDpi xmlns:a14="http://schemas.microsoft.com/office/drawing/2010/main" val="0"/>
              </a:ext>
            </a:extLst>
          </a:blip>
          <a:stretch>
            <a:fillRect/>
          </a:stretch>
        </p:blipFill>
        <p:spPr>
          <a:xfrm>
            <a:off x="1667859" y="2126297"/>
            <a:ext cx="8856281" cy="40258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437610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A04001-D030-452B-AFDE-4534DEBF59BE}"/>
              </a:ext>
            </a:extLst>
          </p:cNvPr>
          <p:cNvSpPr/>
          <p:nvPr/>
        </p:nvSpPr>
        <p:spPr>
          <a:xfrm>
            <a:off x="561485" y="648713"/>
            <a:ext cx="7852611" cy="2031325"/>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After confirming the bill by clicking "Confirm," the approved and posted accounting entries will be displayed.</a:t>
            </a:r>
            <a:endParaRPr lang="en-AE" sz="1600"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"Reset to Draft" option is available for all invoices, whether sales or purchase invoices.</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It reverses the bill's confirmation and the related entries, returning the bill to the "Draft" status. This is used to modify bill data or cancel the bill.</a:t>
            </a:r>
            <a:endParaRPr lang="en-AE" sz="1600"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If you click on "Credit Note":</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FC76B020-7BEB-490F-964C-049668356C02}"/>
              </a:ext>
            </a:extLst>
          </p:cNvPr>
          <p:cNvPicPr/>
          <p:nvPr/>
        </p:nvPicPr>
        <p:blipFill>
          <a:blip r:embed="rId2">
            <a:extLst>
              <a:ext uri="{28A0092B-C50C-407E-A947-70E740481C1C}">
                <a14:useLocalDpi xmlns:a14="http://schemas.microsoft.com/office/drawing/2010/main" val="0"/>
              </a:ext>
            </a:extLst>
          </a:blip>
          <a:stretch>
            <a:fillRect/>
          </a:stretch>
        </p:blipFill>
        <p:spPr>
          <a:xfrm>
            <a:off x="2129588" y="3049006"/>
            <a:ext cx="7932823" cy="30229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898145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0" y="425450"/>
            <a:ext cx="8824913" cy="3416300"/>
          </a:xfrm>
          <a:prstGeom prst="rect">
            <a:avLst/>
          </a:prstGeom>
        </p:spPr>
        <p:txBody>
          <a:bodyPr/>
          <a:lstStyle/>
          <a:p>
            <a:pPr marL="0" indent="0">
              <a:buNone/>
            </a:pPr>
            <a:r>
              <a:rPr lang="en-US" b="1" dirty="0">
                <a:solidFill>
                  <a:schemeClr val="tx2">
                    <a:lumMod val="50000"/>
                  </a:schemeClr>
                </a:solidFill>
                <a:latin typeface="Times New Roman" pitchFamily="18" charset="0"/>
                <a:cs typeface="Times New Roman" pitchFamily="18" charset="0"/>
              </a:rPr>
              <a:t>3- Chart of Accounts :</a:t>
            </a:r>
          </a:p>
          <a:p>
            <a:pPr marL="0" indent="0">
              <a:buNone/>
            </a:pPr>
            <a:endParaRPr lang="x-none" dirty="0"/>
          </a:p>
        </p:txBody>
      </p:sp>
      <p:pic>
        <p:nvPicPr>
          <p:cNvPr id="9" name="Picture 8" descr="شجرة الحسابات3.JPG"/>
          <p:cNvPicPr/>
          <p:nvPr/>
        </p:nvPicPr>
        <p:blipFill>
          <a:blip r:embed="rId2"/>
          <a:stretch>
            <a:fillRect/>
          </a:stretch>
        </p:blipFill>
        <p:spPr>
          <a:xfrm>
            <a:off x="2784151" y="427949"/>
            <a:ext cx="5902650" cy="3229651"/>
          </a:xfrm>
          <a:prstGeom prst="rect">
            <a:avLst/>
          </a:prstGeom>
        </p:spPr>
      </p:pic>
      <p:pic>
        <p:nvPicPr>
          <p:cNvPr id="10" name="Picture 9" descr="شجرة الحسابات4.JPG"/>
          <p:cNvPicPr/>
          <p:nvPr/>
        </p:nvPicPr>
        <p:blipFill>
          <a:blip r:embed="rId3"/>
          <a:stretch>
            <a:fillRect/>
          </a:stretch>
        </p:blipFill>
        <p:spPr>
          <a:xfrm>
            <a:off x="2744962" y="3835651"/>
            <a:ext cx="5889587" cy="2682714"/>
          </a:xfrm>
          <a:prstGeom prst="rect">
            <a:avLst/>
          </a:prstGeom>
        </p:spPr>
      </p:pic>
    </p:spTree>
    <p:extLst>
      <p:ext uri="{BB962C8B-B14F-4D97-AF65-F5344CB8AC3E}">
        <p14:creationId xmlns:p14="http://schemas.microsoft.com/office/powerpoint/2010/main" val="30409594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E124CD-1A93-499A-867D-210E359354B8}"/>
              </a:ext>
            </a:extLst>
          </p:cNvPr>
          <p:cNvSpPr/>
          <p:nvPr/>
        </p:nvSpPr>
        <p:spPr>
          <a:xfrm>
            <a:off x="264694" y="882316"/>
            <a:ext cx="10603831" cy="1477328"/>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You can issue a credit note for the bill by selecting "Reverse.“</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You can choose to reverse part or all of the bill.</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"Reverse and Create Credit Note" option is used if you need to modify the bill after it has been approved and submitted to the electronic system, similar to sales invoices. </a:t>
            </a:r>
            <a:endParaRPr lang="en-AE" sz="1600"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You can view bills for which credit notes have been created by going to:</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BE3F16CE-6749-44A6-A4F7-0F835A4E638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53390" y="2775284"/>
            <a:ext cx="8085220" cy="3200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969586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5D8AF-B38C-4D2D-9C58-6642A7423F64}"/>
              </a:ext>
            </a:extLst>
          </p:cNvPr>
          <p:cNvSpPr/>
          <p:nvPr/>
        </p:nvSpPr>
        <p:spPr>
          <a:xfrm>
            <a:off x="428358" y="412358"/>
            <a:ext cx="4346062"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The bills and their statuses will be displayed:</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BCBF4EE2-9B66-4C9E-92DB-1D08B5A2E7C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73785" y="1223635"/>
            <a:ext cx="8644429" cy="1157890"/>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A1263F63-77DA-402E-8A01-41D2512E1AB2}"/>
              </a:ext>
            </a:extLst>
          </p:cNvPr>
          <p:cNvSpPr/>
          <p:nvPr/>
        </p:nvSpPr>
        <p:spPr>
          <a:xfrm>
            <a:off x="428358" y="2593222"/>
            <a:ext cx="4774064"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You can also efficiently manage vendor accounts:</a:t>
            </a:r>
            <a:endParaRPr lang="en-AE" sz="16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EAD3114F-343F-4F71-B67D-7D04603CB95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25197" y="3259333"/>
            <a:ext cx="7741604" cy="33349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35284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881FAD-DFBF-42FD-AA34-D8EAAADE07A6}"/>
              </a:ext>
            </a:extLst>
          </p:cNvPr>
          <p:cNvSpPr/>
          <p:nvPr/>
        </p:nvSpPr>
        <p:spPr>
          <a:xfrm>
            <a:off x="520017" y="973743"/>
            <a:ext cx="322716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Searching for the vendor's name:</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18F88F24-24F0-473E-A9D8-522B8A02EA5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24106" y="1913653"/>
            <a:ext cx="8143788" cy="275369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E50A560F-A118-4E43-B64C-E085818B2D61}"/>
              </a:ext>
            </a:extLst>
          </p:cNvPr>
          <p:cNvSpPr/>
          <p:nvPr/>
        </p:nvSpPr>
        <p:spPr>
          <a:xfrm>
            <a:off x="771051" y="5237926"/>
            <a:ext cx="10194758" cy="646331"/>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Displays the vendor's account statement with all transactions and their dates, showing the transaction type.</a:t>
            </a:r>
          </a:p>
          <a:p>
            <a:r>
              <a:rPr lang="en-US" dirty="0">
                <a:latin typeface="Times New Roman" panose="02020603050405020304" pitchFamily="18" charset="0"/>
                <a:ea typeface="Times New Roman" panose="02020603050405020304" pitchFamily="18" charset="0"/>
              </a:rPr>
              <a:t>It shows bills, payments, and returns. </a:t>
            </a:r>
            <a:endParaRPr lang="en-A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4446325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E0EEBF-2EC4-4F56-BC14-AFCF96C2BAF1}"/>
              </a:ext>
            </a:extLst>
          </p:cNvPr>
          <p:cNvSpPr/>
          <p:nvPr/>
        </p:nvSpPr>
        <p:spPr>
          <a:xfrm>
            <a:off x="320841" y="781403"/>
            <a:ext cx="7339263" cy="369332"/>
          </a:xfrm>
          <a:prstGeom prst="rect">
            <a:avLst/>
          </a:prstGeom>
        </p:spPr>
        <p:txBody>
          <a:bodyPr wrap="square">
            <a:spAutoFit/>
          </a:bodyPr>
          <a:lstStyle/>
          <a:p>
            <a:pPr marL="342900" lvl="0" indent="-342900">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rPr>
              <a:t>Expense and Revenue Management</a:t>
            </a:r>
            <a:endParaRPr lang="en-AE" sz="16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A78DFD18-E54B-4368-A597-ECD2B0CE8DFF}"/>
              </a:ext>
            </a:extLst>
          </p:cNvPr>
          <p:cNvSpPr/>
          <p:nvPr/>
        </p:nvSpPr>
        <p:spPr>
          <a:xfrm>
            <a:off x="200525" y="1276566"/>
            <a:ext cx="11349790" cy="646331"/>
          </a:xfrm>
          <a:prstGeom prst="rect">
            <a:avLst/>
          </a:prstGeom>
        </p:spPr>
        <p:txBody>
          <a:bodyPr wrap="square">
            <a:spAutoFit/>
          </a:bodyPr>
          <a:lstStyle/>
          <a:p>
            <a:pPr marL="457200"/>
            <a:r>
              <a:rPr lang="en-US" dirty="0">
                <a:latin typeface="Times New Roman" panose="02020603050405020304" pitchFamily="18" charset="0"/>
                <a:ea typeface="Times New Roman" panose="02020603050405020304" pitchFamily="18" charset="0"/>
              </a:rPr>
              <a:t>Odoo handles revenue and expense processing similarly to business transactions by creating a "Product Category" for each group of similar revenues and expenses. </a:t>
            </a:r>
            <a:endParaRPr lang="en-AE" sz="16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465B9569-0149-466C-913C-75380464A248}"/>
              </a:ext>
            </a:extLst>
          </p:cNvPr>
          <p:cNvSpPr/>
          <p:nvPr/>
        </p:nvSpPr>
        <p:spPr>
          <a:xfrm>
            <a:off x="674153" y="2048728"/>
            <a:ext cx="3576620"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First, you need to create the product:</a:t>
            </a:r>
            <a:endParaRPr lang="en-AE" sz="16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F5620D66-DB77-483A-AE21-B27EBAB9E5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60923" y="2646210"/>
            <a:ext cx="9870154" cy="34303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49130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128F11-399F-4883-8E5E-61E88750406C}"/>
              </a:ext>
            </a:extLst>
          </p:cNvPr>
          <p:cNvSpPr/>
          <p:nvPr/>
        </p:nvSpPr>
        <p:spPr>
          <a:xfrm>
            <a:off x="433138" y="908066"/>
            <a:ext cx="9055767" cy="369332"/>
          </a:xfrm>
          <a:prstGeom prst="rect">
            <a:avLst/>
          </a:prstGeom>
        </p:spPr>
        <p:txBody>
          <a:bodyPr wrap="square">
            <a:spAutoFit/>
          </a:bodyPr>
          <a:lstStyle/>
          <a:p>
            <a:r>
              <a:rPr lang="en-US" kern="0" dirty="0">
                <a:latin typeface="Times New Roman" panose="02020603050405020304" pitchFamily="18" charset="0"/>
                <a:ea typeface="Times New Roman" panose="02020603050405020304" pitchFamily="18" charset="0"/>
              </a:rPr>
              <a:t>The expense is defined as a "Service" product and linked to a "Product Category" for expenses.</a:t>
            </a:r>
            <a:r>
              <a:rPr lang="en-US" dirty="0">
                <a:latin typeface="Calibri" panose="020F0502020204030204" pitchFamily="34" charset="0"/>
                <a:ea typeface="Calibri" panose="020F0502020204030204" pitchFamily="34" charset="0"/>
                <a:cs typeface="Arial" panose="020B0604020202020204" pitchFamily="34" charset="0"/>
              </a:rPr>
              <a:t> </a:t>
            </a:r>
            <a:endParaRPr lang="en-AE" dirty="0"/>
          </a:p>
        </p:txBody>
      </p:sp>
      <p:pic>
        <p:nvPicPr>
          <p:cNvPr id="3" name="Picture 2">
            <a:extLst>
              <a:ext uri="{FF2B5EF4-FFF2-40B4-BE49-F238E27FC236}">
                <a16:creationId xmlns:a16="http://schemas.microsoft.com/office/drawing/2014/main" id="{6A2A9323-282D-45AC-B2BE-460CD969BBA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96347" y="2191631"/>
            <a:ext cx="10199305" cy="2705200"/>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5265CA80-ED53-4B01-A04B-7C3847DEF7BF}"/>
              </a:ext>
            </a:extLst>
          </p:cNvPr>
          <p:cNvSpPr/>
          <p:nvPr/>
        </p:nvSpPr>
        <p:spPr>
          <a:xfrm>
            <a:off x="433138" y="5626398"/>
            <a:ext cx="4224233"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It is also linked to a fixed expense account. </a:t>
            </a:r>
            <a:endParaRPr lang="en-A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2857445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744A2A-6D95-419F-BA4B-4CE81350330C}"/>
              </a:ext>
            </a:extLst>
          </p:cNvPr>
          <p:cNvSpPr/>
          <p:nvPr/>
        </p:nvSpPr>
        <p:spPr>
          <a:xfrm>
            <a:off x="433136" y="346593"/>
            <a:ext cx="6689558"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Then, you can create the expense through "Bills" by selecting "New":</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CFF6AF80-3150-4D4E-9247-C6B3A31B2DAD}"/>
              </a:ext>
            </a:extLst>
          </p:cNvPr>
          <p:cNvPicPr/>
          <p:nvPr/>
        </p:nvPicPr>
        <p:blipFill>
          <a:blip r:embed="rId2">
            <a:extLst>
              <a:ext uri="{28A0092B-C50C-407E-A947-70E740481C1C}">
                <a14:useLocalDpi xmlns:a14="http://schemas.microsoft.com/office/drawing/2010/main" val="0"/>
              </a:ext>
            </a:extLst>
          </a:blip>
          <a:stretch>
            <a:fillRect/>
          </a:stretch>
        </p:blipFill>
        <p:spPr>
          <a:xfrm>
            <a:off x="2445301" y="1005973"/>
            <a:ext cx="7301397" cy="1769310"/>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74321B53-E135-47BB-9F57-8A613CA35A52}"/>
              </a:ext>
            </a:extLst>
          </p:cNvPr>
          <p:cNvSpPr/>
          <p:nvPr/>
        </p:nvSpPr>
        <p:spPr>
          <a:xfrm>
            <a:off x="433136" y="3059668"/>
            <a:ext cx="4003404"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Specify the vendor, product, and amount:</a:t>
            </a:r>
            <a:endParaRPr lang="en-AE" sz="16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90451CD0-0B86-454E-83F5-FD1B895DB448}"/>
              </a:ext>
            </a:extLst>
          </p:cNvPr>
          <p:cNvPicPr/>
          <p:nvPr/>
        </p:nvPicPr>
        <p:blipFill>
          <a:blip r:embed="rId3">
            <a:extLst>
              <a:ext uri="{28A0092B-C50C-407E-A947-70E740481C1C}">
                <a14:useLocalDpi xmlns:a14="http://schemas.microsoft.com/office/drawing/2010/main" val="0"/>
              </a:ext>
            </a:extLst>
          </a:blip>
          <a:stretch>
            <a:fillRect/>
          </a:stretch>
        </p:blipFill>
        <p:spPr>
          <a:xfrm>
            <a:off x="2445300" y="3560461"/>
            <a:ext cx="7301397" cy="29509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62805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04C299-8C8E-4888-BF4C-5631A890B7AD}"/>
              </a:ext>
            </a:extLst>
          </p:cNvPr>
          <p:cNvSpPr/>
          <p:nvPr/>
        </p:nvSpPr>
        <p:spPr>
          <a:xfrm>
            <a:off x="717271" y="1130787"/>
            <a:ext cx="3057247"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Then, confirm and pay the bill:</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4EEC914A-9DAC-47B5-B85A-E81FFECA2CC8}"/>
              </a:ext>
            </a:extLst>
          </p:cNvPr>
          <p:cNvPicPr/>
          <p:nvPr/>
        </p:nvPicPr>
        <p:blipFill>
          <a:blip r:embed="rId2">
            <a:extLst>
              <a:ext uri="{28A0092B-C50C-407E-A947-70E740481C1C}">
                <a14:useLocalDpi xmlns:a14="http://schemas.microsoft.com/office/drawing/2010/main" val="0"/>
              </a:ext>
            </a:extLst>
          </a:blip>
          <a:stretch>
            <a:fillRect/>
          </a:stretch>
        </p:blipFill>
        <p:spPr>
          <a:xfrm>
            <a:off x="1358447" y="1887956"/>
            <a:ext cx="9475106" cy="40476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061031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9AFA08-06DF-415E-B25C-AFAEA264FEF5}"/>
              </a:ext>
            </a:extLst>
          </p:cNvPr>
          <p:cNvSpPr/>
          <p:nvPr/>
        </p:nvSpPr>
        <p:spPr>
          <a:xfrm>
            <a:off x="244270" y="164940"/>
            <a:ext cx="5062027"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Similarly, for revenues, start by creating the product:</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40304BAB-EA03-46E6-BA2A-0077890BA2AC}"/>
              </a:ext>
            </a:extLst>
          </p:cNvPr>
          <p:cNvPicPr/>
          <p:nvPr/>
        </p:nvPicPr>
        <p:blipFill>
          <a:blip r:embed="rId2">
            <a:extLst>
              <a:ext uri="{28A0092B-C50C-407E-A947-70E740481C1C}">
                <a14:useLocalDpi xmlns:a14="http://schemas.microsoft.com/office/drawing/2010/main" val="0"/>
              </a:ext>
            </a:extLst>
          </a:blip>
          <a:stretch>
            <a:fillRect/>
          </a:stretch>
        </p:blipFill>
        <p:spPr>
          <a:xfrm>
            <a:off x="2288890" y="728219"/>
            <a:ext cx="7614219" cy="2070100"/>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399682EC-2CDC-42CC-95D8-03F829C5B155}"/>
              </a:ext>
            </a:extLst>
          </p:cNvPr>
          <p:cNvSpPr/>
          <p:nvPr/>
        </p:nvSpPr>
        <p:spPr>
          <a:xfrm>
            <a:off x="244270" y="3006685"/>
            <a:ext cx="9646436" cy="369332"/>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cs typeface="Times New Roman" panose="02020603050405020304" pitchFamily="18" charset="0"/>
              </a:rPr>
              <a:t>Define it as a "Sales" product with the type "Service" and link it to a "Product Category" for revenues.</a:t>
            </a:r>
            <a:endParaRPr lang="en-A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67BAEE-2C7B-4C3C-8A15-F36897E83AA8}"/>
              </a:ext>
            </a:extLst>
          </p:cNvPr>
          <p:cNvPicPr/>
          <p:nvPr/>
        </p:nvPicPr>
        <p:blipFill>
          <a:blip r:embed="rId3">
            <a:extLst>
              <a:ext uri="{28A0092B-C50C-407E-A947-70E740481C1C}">
                <a14:useLocalDpi xmlns:a14="http://schemas.microsoft.com/office/drawing/2010/main" val="0"/>
              </a:ext>
            </a:extLst>
          </a:blip>
          <a:stretch>
            <a:fillRect/>
          </a:stretch>
        </p:blipFill>
        <p:spPr>
          <a:xfrm>
            <a:off x="2288889" y="3584383"/>
            <a:ext cx="7614218" cy="2042406"/>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746120A4-3E6C-43D5-B6C6-9B7D6074D2AE}"/>
              </a:ext>
            </a:extLst>
          </p:cNvPr>
          <p:cNvSpPr/>
          <p:nvPr/>
        </p:nvSpPr>
        <p:spPr>
          <a:xfrm>
            <a:off x="244270" y="5663764"/>
            <a:ext cx="3339825" cy="369332"/>
          </a:xfrm>
          <a:prstGeom prst="rect">
            <a:avLst/>
          </a:prstGeom>
        </p:spPr>
        <p:txBody>
          <a:bodyPr wrap="none">
            <a:spAutoFit/>
          </a:bodyPr>
          <a:lstStyle/>
          <a:p>
            <a:r>
              <a:rPr lang="en-GB" dirty="0">
                <a:latin typeface="Times New Roman" panose="02020603050405020304" pitchFamily="18" charset="0"/>
                <a:ea typeface="Calibri" panose="020F0502020204030204" pitchFamily="34" charset="0"/>
                <a:cs typeface="Times New Roman" panose="02020603050405020304" pitchFamily="18" charset="0"/>
              </a:rPr>
              <a:t>Link it to a fixed revenue account.</a:t>
            </a:r>
            <a:endParaRPr lang="en-AE"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ECB0373-6DD8-4E89-9C52-107D385A9E98}"/>
              </a:ext>
            </a:extLst>
          </p:cNvPr>
          <p:cNvSpPr/>
          <p:nvPr/>
        </p:nvSpPr>
        <p:spPr>
          <a:xfrm>
            <a:off x="244270" y="6129781"/>
            <a:ext cx="10215183" cy="646331"/>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cs typeface="Times New Roman" panose="02020603050405020304" pitchFamily="18" charset="0"/>
              </a:rPr>
              <a:t>Then, you can create the revenue through "Invoice" by selecting "New" and following the same steps as for expenses.</a:t>
            </a:r>
            <a:endParaRPr lang="en-A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964540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88AA64-72B9-4F69-8146-4489193D0DDC}"/>
              </a:ext>
            </a:extLst>
          </p:cNvPr>
          <p:cNvSpPr/>
          <p:nvPr/>
        </p:nvSpPr>
        <p:spPr>
          <a:xfrm>
            <a:off x="171631" y="1033898"/>
            <a:ext cx="4036233" cy="369332"/>
          </a:xfrm>
          <a:prstGeom prst="rect">
            <a:avLst/>
          </a:prstGeom>
        </p:spPr>
        <p:txBody>
          <a:bodyPr wrap="none">
            <a:spAutoFit/>
          </a:bodyPr>
          <a:lstStyle/>
          <a:p>
            <a:pPr marL="342900" lvl="0" indent="-342900">
              <a:buSzPts val="1000"/>
              <a:buFont typeface="Symbol" panose="05050102010706020507" pitchFamily="18" charset="2"/>
              <a:buChar char=""/>
              <a:tabLst>
                <a:tab pos="457200" algn="l"/>
              </a:tabLst>
            </a:pPr>
            <a:r>
              <a:rPr lang="en-US" b="1">
                <a:latin typeface="Times New Roman" panose="02020603050405020304" pitchFamily="18" charset="0"/>
                <a:ea typeface="Times New Roman" panose="02020603050405020304" pitchFamily="18" charset="0"/>
              </a:rPr>
              <a:t>Financial Transaction Management</a:t>
            </a:r>
            <a:endParaRPr lang="en-AE" sz="16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F2F62EA9-1120-4C1A-B7C8-3700F489AF11}"/>
              </a:ext>
            </a:extLst>
          </p:cNvPr>
          <p:cNvSpPr/>
          <p:nvPr/>
        </p:nvSpPr>
        <p:spPr>
          <a:xfrm>
            <a:off x="537410" y="1403230"/>
            <a:ext cx="11309684" cy="646331"/>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Odoo allows you to create journal entries for all accounts, which are typically used for adjustments and adding balances.</a:t>
            </a:r>
          </a:p>
          <a:p>
            <a:r>
              <a:rPr lang="en-US" dirty="0">
                <a:latin typeface="Times New Roman" panose="02020603050405020304" pitchFamily="18" charset="0"/>
                <a:ea typeface="Times New Roman" panose="02020603050405020304" pitchFamily="18" charset="0"/>
              </a:rPr>
              <a:t>This is done through "Journal Entries":</a:t>
            </a:r>
            <a:endParaRPr lang="en-AE"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3D97C640-BC45-4DF1-8827-6B03DF55E2F8}"/>
              </a:ext>
            </a:extLst>
          </p:cNvPr>
          <p:cNvPicPr/>
          <p:nvPr/>
        </p:nvPicPr>
        <p:blipFill>
          <a:blip r:embed="rId2">
            <a:extLst>
              <a:ext uri="{28A0092B-C50C-407E-A947-70E740481C1C}">
                <a14:useLocalDpi xmlns:a14="http://schemas.microsoft.com/office/drawing/2010/main" val="0"/>
              </a:ext>
            </a:extLst>
          </a:blip>
          <a:stretch>
            <a:fillRect/>
          </a:stretch>
        </p:blipFill>
        <p:spPr>
          <a:xfrm>
            <a:off x="2361080" y="2242001"/>
            <a:ext cx="7469839" cy="40144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2635441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AAB1AA-C566-48D7-90B1-26D2609219B8}"/>
              </a:ext>
            </a:extLst>
          </p:cNvPr>
          <p:cNvSpPr/>
          <p:nvPr/>
        </p:nvSpPr>
        <p:spPr>
          <a:xfrm>
            <a:off x="328862" y="1226765"/>
            <a:ext cx="10627896" cy="646331"/>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This feature enables you to make any necessary entries for the accounts, such as transferring funds from the bank to the cash register:</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828B85C1-5652-4A92-8539-F72707D7D03F}"/>
              </a:ext>
            </a:extLst>
          </p:cNvPr>
          <p:cNvPicPr/>
          <p:nvPr/>
        </p:nvPicPr>
        <p:blipFill>
          <a:blip r:embed="rId2">
            <a:extLst>
              <a:ext uri="{28A0092B-C50C-407E-A947-70E740481C1C}">
                <a14:useLocalDpi xmlns:a14="http://schemas.microsoft.com/office/drawing/2010/main" val="0"/>
              </a:ext>
            </a:extLst>
          </a:blip>
          <a:stretch>
            <a:fillRect/>
          </a:stretch>
        </p:blipFill>
        <p:spPr>
          <a:xfrm>
            <a:off x="2040238" y="2059192"/>
            <a:ext cx="8111524" cy="35720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566698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0" y="425450"/>
            <a:ext cx="9980023" cy="3416300"/>
          </a:xfrm>
          <a:prstGeom prst="rect">
            <a:avLst/>
          </a:prstGeom>
        </p:spPr>
        <p:txBody>
          <a:bodyPr/>
          <a:lstStyle/>
          <a:p>
            <a:pPr marL="0" indent="0">
              <a:lnSpc>
                <a:spcPct val="200000"/>
              </a:lnSpc>
              <a:buNone/>
            </a:pPr>
            <a:r>
              <a:rPr lang="en-US" b="1" dirty="0">
                <a:solidFill>
                  <a:schemeClr val="tx2">
                    <a:lumMod val="50000"/>
                  </a:schemeClr>
                </a:solidFill>
                <a:latin typeface="Times New Roman" pitchFamily="18" charset="0"/>
                <a:cs typeface="Times New Roman" pitchFamily="18" charset="0"/>
              </a:rPr>
              <a:t>4- Tree Structure Display</a:t>
            </a:r>
            <a:br>
              <a:rPr lang="en-US" dirty="0"/>
            </a:br>
            <a:r>
              <a:rPr lang="en-US" sz="1600" dirty="0">
                <a:solidFill>
                  <a:schemeClr val="tx2">
                    <a:lumMod val="50000"/>
                  </a:schemeClr>
                </a:solidFill>
                <a:latin typeface="Times New Roman" pitchFamily="18" charset="0"/>
                <a:cs typeface="Times New Roman" pitchFamily="18" charset="0"/>
              </a:rPr>
              <a:t>The hierarchical structure was applied in both the Trial Balance and the Budget reports for clearer financial tracking</a:t>
            </a:r>
          </a:p>
          <a:p>
            <a:pPr marL="0" indent="0">
              <a:buNone/>
            </a:pPr>
            <a:endParaRPr lang="x-none" dirty="0"/>
          </a:p>
        </p:txBody>
      </p:sp>
      <p:pic>
        <p:nvPicPr>
          <p:cNvPr id="5" name="Picture 4" descr="شجرة الحسابات5.JPG"/>
          <p:cNvPicPr/>
          <p:nvPr/>
        </p:nvPicPr>
        <p:blipFill>
          <a:blip r:embed="rId2"/>
          <a:stretch>
            <a:fillRect/>
          </a:stretch>
        </p:blipFill>
        <p:spPr>
          <a:xfrm>
            <a:off x="445902" y="1575211"/>
            <a:ext cx="5275630" cy="4303075"/>
          </a:xfrm>
          <a:prstGeom prst="rect">
            <a:avLst/>
          </a:prstGeom>
        </p:spPr>
      </p:pic>
      <p:pic>
        <p:nvPicPr>
          <p:cNvPr id="6" name="Picture 5" descr="شجرة الحسابات6.JPG"/>
          <p:cNvPicPr/>
          <p:nvPr/>
        </p:nvPicPr>
        <p:blipFill>
          <a:blip r:embed="rId3"/>
          <a:stretch>
            <a:fillRect/>
          </a:stretch>
        </p:blipFill>
        <p:spPr>
          <a:xfrm>
            <a:off x="5775546" y="1597358"/>
            <a:ext cx="5941837" cy="4280927"/>
          </a:xfrm>
          <a:prstGeom prst="rect">
            <a:avLst/>
          </a:prstGeom>
        </p:spPr>
      </p:pic>
    </p:spTree>
    <p:extLst>
      <p:ext uri="{BB962C8B-B14F-4D97-AF65-F5344CB8AC3E}">
        <p14:creationId xmlns:p14="http://schemas.microsoft.com/office/powerpoint/2010/main" val="286176569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838BC5-BCB0-478D-B1F4-866DF663623B}"/>
              </a:ext>
            </a:extLst>
          </p:cNvPr>
          <p:cNvSpPr/>
          <p:nvPr/>
        </p:nvSpPr>
        <p:spPr>
          <a:xfrm>
            <a:off x="256673" y="1306978"/>
            <a:ext cx="10651959" cy="646331"/>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This feature enables you to make any necessary entries for the accounts, such as transferring funds from the bank to the cash register:</a:t>
            </a:r>
            <a:endParaRPr lang="en-AE" sz="16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A0EF8063-4DAE-42EC-9577-389168B88B98}"/>
              </a:ext>
            </a:extLst>
          </p:cNvPr>
          <p:cNvPicPr/>
          <p:nvPr/>
        </p:nvPicPr>
        <p:blipFill>
          <a:blip r:embed="rId2">
            <a:extLst>
              <a:ext uri="{28A0092B-C50C-407E-A947-70E740481C1C}">
                <a14:useLocalDpi xmlns:a14="http://schemas.microsoft.com/office/drawing/2010/main" val="0"/>
              </a:ext>
            </a:extLst>
          </a:blip>
          <a:stretch>
            <a:fillRect/>
          </a:stretch>
        </p:blipFill>
        <p:spPr>
          <a:xfrm>
            <a:off x="2168575" y="2145095"/>
            <a:ext cx="7854850" cy="40391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2082228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1F725C-B717-47FE-BF9C-5BA50C1C716C}"/>
              </a:ext>
            </a:extLst>
          </p:cNvPr>
          <p:cNvSpPr/>
          <p:nvPr/>
        </p:nvSpPr>
        <p:spPr>
          <a:xfrm>
            <a:off x="5353616" y="163755"/>
            <a:ext cx="1396536" cy="400110"/>
          </a:xfrm>
          <a:prstGeom prst="rect">
            <a:avLst/>
          </a:prstGeom>
        </p:spPr>
        <p:txBody>
          <a:bodyPr wrap="none">
            <a:spAutoFit/>
          </a:bodyPr>
          <a:lstStyle/>
          <a:p>
            <a:r>
              <a:rPr lang="en-GB" sz="2000" b="1" u="sng" dirty="0">
                <a:latin typeface="Times New Roman" panose="02020603050405020304" pitchFamily="18" charset="0"/>
                <a:ea typeface="Times New Roman" panose="02020603050405020304" pitchFamily="18" charset="0"/>
                <a:cs typeface="Times New Roman" panose="02020603050405020304" pitchFamily="18" charset="0"/>
              </a:rPr>
              <a:t>Dashboard</a:t>
            </a:r>
            <a:endParaRPr lang="en-AE" sz="2000" u="sng"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BE8FAC-8E9C-4BC6-B1C2-70EE467AAAF2}"/>
              </a:ext>
            </a:extLst>
          </p:cNvPr>
          <p:cNvSpPr/>
          <p:nvPr/>
        </p:nvSpPr>
        <p:spPr>
          <a:xfrm>
            <a:off x="649705" y="563865"/>
            <a:ext cx="9063789" cy="923330"/>
          </a:xfrm>
          <a:prstGeom prst="rect">
            <a:avLst/>
          </a:prstGeom>
        </p:spPr>
        <p:txBody>
          <a:bodyPr wrap="square">
            <a:spAutoFit/>
          </a:bodyPr>
          <a:lstStyle/>
          <a:p>
            <a:pPr marL="285750" indent="-285750">
              <a:buFont typeface="Arial" panose="020B0604020202020204" pitchFamily="34" charset="0"/>
              <a:buChar char="•"/>
            </a:pPr>
            <a:r>
              <a:rPr lang="en-GB" dirty="0">
                <a:latin typeface="Times New Roman" panose="02020603050405020304" pitchFamily="18" charset="0"/>
                <a:ea typeface="Calibri" panose="020F0502020204030204" pitchFamily="34" charset="0"/>
                <a:cs typeface="Times New Roman" panose="02020603050405020304" pitchFamily="18" charset="0"/>
              </a:rPr>
              <a:t>In today's fast-paced and ever-changing business environment, especially in the printing sector, which requires precise management of costs and deadlines, having a clear and immediate view of the company's performance is crucial.</a:t>
            </a:r>
            <a:endParaRPr lang="en-AE"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B4467BF-C5B6-43F2-9EB9-B38444015117}"/>
              </a:ext>
            </a:extLst>
          </p:cNvPr>
          <p:cNvSpPr/>
          <p:nvPr/>
        </p:nvSpPr>
        <p:spPr>
          <a:xfrm>
            <a:off x="649705" y="1441991"/>
            <a:ext cx="8293767" cy="923330"/>
          </a:xfrm>
          <a:prstGeom prst="rect">
            <a:avLst/>
          </a:prstGeom>
        </p:spPr>
        <p:txBody>
          <a:bodyPr wrap="square">
            <a:spAutoFit/>
          </a:bodyPr>
          <a:lstStyle/>
          <a:p>
            <a:pPr marL="285750" indent="-285750">
              <a:buFont typeface="Arial" panose="020B0604020202020204" pitchFamily="34" charset="0"/>
              <a:buChar char="•"/>
            </a:pPr>
            <a:r>
              <a:rPr lang="en-GB" dirty="0">
                <a:latin typeface="Times New Roman" panose="02020603050405020304" pitchFamily="18" charset="0"/>
                <a:ea typeface="Calibri" panose="020F0502020204030204" pitchFamily="34" charset="0"/>
                <a:cs typeface="Times New Roman" panose="02020603050405020304" pitchFamily="18" charset="0"/>
              </a:rPr>
              <a:t>This is where the Odoo Dashboard comes in, acting as a command </a:t>
            </a:r>
            <a:r>
              <a:rPr lang="en-GB" dirty="0" err="1">
                <a:latin typeface="Times New Roman" panose="02020603050405020304" pitchFamily="18" charset="0"/>
                <a:ea typeface="Calibri" panose="020F0502020204030204" pitchFamily="34" charset="0"/>
                <a:cs typeface="Times New Roman" panose="02020603050405020304" pitchFamily="18" charset="0"/>
              </a:rPr>
              <a:t>center</a:t>
            </a:r>
            <a:r>
              <a:rPr lang="en-GB" dirty="0">
                <a:latin typeface="Times New Roman" panose="02020603050405020304" pitchFamily="18" charset="0"/>
                <a:ea typeface="Calibri" panose="020F0502020204030204" pitchFamily="34" charset="0"/>
                <a:cs typeface="Times New Roman" panose="02020603050405020304" pitchFamily="18" charset="0"/>
              </a:rPr>
              <a:t> that provides a comprehensive and customizable overview of your business's most important Key Performance Indicators (KPIs).</a:t>
            </a:r>
            <a:endParaRPr lang="en-A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4582CCD-9CE7-4014-8988-A5B6D6CD5CF7}"/>
              </a:ext>
            </a:extLst>
          </p:cNvPr>
          <p:cNvPicPr/>
          <p:nvPr/>
        </p:nvPicPr>
        <p:blipFill>
          <a:blip r:embed="rId2">
            <a:extLst>
              <a:ext uri="{28A0092B-C50C-407E-A947-70E740481C1C}">
                <a14:useLocalDpi xmlns:a14="http://schemas.microsoft.com/office/drawing/2010/main" val="0"/>
              </a:ext>
            </a:extLst>
          </a:blip>
          <a:stretch>
            <a:fillRect/>
          </a:stretch>
        </p:blipFill>
        <p:spPr>
          <a:xfrm>
            <a:off x="1532021" y="2460112"/>
            <a:ext cx="9127958" cy="3005484"/>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6B1D8141-9BD3-4C43-AEB5-737928D87AA0}"/>
              </a:ext>
            </a:extLst>
          </p:cNvPr>
          <p:cNvSpPr/>
          <p:nvPr/>
        </p:nvSpPr>
        <p:spPr>
          <a:xfrm>
            <a:off x="649705" y="5560388"/>
            <a:ext cx="9465279" cy="923330"/>
          </a:xfrm>
          <a:prstGeom prst="rect">
            <a:avLst/>
          </a:prstGeom>
        </p:spPr>
        <p:txBody>
          <a:bodyPr wrap="square">
            <a:spAutoFit/>
          </a:bodyPr>
          <a:lstStyle/>
          <a:p>
            <a:pPr marL="285750" indent="-285750">
              <a:buFont typeface="Arial" panose="020B0604020202020204" pitchFamily="34" charset="0"/>
              <a:buChar char="•"/>
            </a:pPr>
            <a:r>
              <a:rPr lang="en-US" kern="0" dirty="0">
                <a:latin typeface="Times New Roman" panose="02020603050405020304" pitchFamily="18" charset="0"/>
                <a:ea typeface="Times New Roman" panose="02020603050405020304" pitchFamily="18" charset="0"/>
              </a:rPr>
              <a:t>The Dashboard serves as a report and summary of required and completed tasks. As shown here, the Dashboard displays the number of invoices that need confirmation, unpaid and overdue invoices, and the balances and pending transactions for the cash register and bank accounts.</a:t>
            </a:r>
            <a:endParaRPr lang="en-AE" dirty="0"/>
          </a:p>
        </p:txBody>
      </p:sp>
    </p:spTree>
    <p:extLst>
      <p:ext uri="{BB962C8B-B14F-4D97-AF65-F5344CB8AC3E}">
        <p14:creationId xmlns:p14="http://schemas.microsoft.com/office/powerpoint/2010/main" val="178333153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A236AA-3CF6-4CF7-986B-90912E935CC5}"/>
              </a:ext>
            </a:extLst>
          </p:cNvPr>
          <p:cNvSpPr/>
          <p:nvPr/>
        </p:nvSpPr>
        <p:spPr>
          <a:xfrm>
            <a:off x="616035" y="685617"/>
            <a:ext cx="2601994" cy="369332"/>
          </a:xfrm>
          <a:prstGeom prst="rect">
            <a:avLst/>
          </a:prstGeom>
        </p:spPr>
        <p:txBody>
          <a:bodyPr wrap="none">
            <a:spAutoFit/>
          </a:bodyPr>
          <a:lstStyle/>
          <a:p>
            <a:pPr marL="342900" lvl="0" indent="-342900">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rPr>
              <a:t>Financial Statements</a:t>
            </a:r>
            <a:endParaRPr lang="en-AE" sz="16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1D0538C8-5A6F-4BBC-B9E9-2442BFED7606}"/>
              </a:ext>
            </a:extLst>
          </p:cNvPr>
          <p:cNvSpPr/>
          <p:nvPr/>
        </p:nvSpPr>
        <p:spPr>
          <a:xfrm>
            <a:off x="1002631" y="1128373"/>
            <a:ext cx="8734926" cy="923330"/>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cs typeface="Times New Roman" panose="02020603050405020304" pitchFamily="18" charset="0"/>
              </a:rPr>
              <a:t>At the heart of any successful business, particularly in the printing sector with its fluctuating profit margins and potential production costs, lies the ability to accurately understand and analyse financial performance.</a:t>
            </a:r>
            <a:endParaRPr lang="en-AE"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ABD7B41-4077-400F-9DCA-BF272446EBAA}"/>
              </a:ext>
            </a:extLst>
          </p:cNvPr>
          <p:cNvSpPr/>
          <p:nvPr/>
        </p:nvSpPr>
        <p:spPr>
          <a:xfrm>
            <a:off x="1002631" y="2125127"/>
            <a:ext cx="9745577" cy="1200329"/>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The Odoo Accounting module offers a comprehensive suite of financial statements that go beyond simply recording transactions.</a:t>
            </a:r>
          </a:p>
          <a:p>
            <a:r>
              <a:rPr lang="en-US" dirty="0">
                <a:latin typeface="Times New Roman" panose="02020603050405020304" pitchFamily="18" charset="0"/>
                <a:ea typeface="Times New Roman" panose="02020603050405020304" pitchFamily="18" charset="0"/>
              </a:rPr>
              <a:t>It provides deep insights to help you make informed strategic decisions and achieve sustainability and growth for your company. </a:t>
            </a:r>
            <a:endParaRPr lang="en-AE" sz="16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33CD6EE6-2922-4F8F-901D-9EF9CD44F2FA}"/>
              </a:ext>
            </a:extLst>
          </p:cNvPr>
          <p:cNvPicPr/>
          <p:nvPr/>
        </p:nvPicPr>
        <p:blipFill>
          <a:blip r:embed="rId2">
            <a:extLst>
              <a:ext uri="{28A0092B-C50C-407E-A947-70E740481C1C}">
                <a14:useLocalDpi xmlns:a14="http://schemas.microsoft.com/office/drawing/2010/main" val="0"/>
              </a:ext>
            </a:extLst>
          </a:blip>
          <a:stretch>
            <a:fillRect/>
          </a:stretch>
        </p:blipFill>
        <p:spPr>
          <a:xfrm>
            <a:off x="2569628" y="3398880"/>
            <a:ext cx="7052744" cy="30359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665770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DD0888-552D-4974-AC07-79041B26607C}"/>
              </a:ext>
            </a:extLst>
          </p:cNvPr>
          <p:cNvSpPr/>
          <p:nvPr/>
        </p:nvSpPr>
        <p:spPr>
          <a:xfrm>
            <a:off x="352926" y="1150293"/>
            <a:ext cx="10427369" cy="923330"/>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cs typeface="Times New Roman" panose="02020603050405020304" pitchFamily="18" charset="0"/>
              </a:rPr>
              <a:t>Imagine being able to get an accurate snapshot of your company's assets, liabilities, and equity at any moment.</a:t>
            </a:r>
          </a:p>
          <a:p>
            <a:r>
              <a:rPr lang="en-GB" dirty="0">
                <a:latin typeface="Times New Roman" panose="02020603050405020304" pitchFamily="18" charset="0"/>
                <a:ea typeface="Calibri" panose="020F0502020204030204" pitchFamily="34" charset="0"/>
                <a:cs typeface="Times New Roman" panose="02020603050405020304" pitchFamily="18" charset="0"/>
              </a:rPr>
              <a:t>The Balance Sheet in Odoo provides this clear picture, helping you assess your company's financial strength and ability to meet its obligations.</a:t>
            </a:r>
            <a:endParaRPr lang="en-A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B58FAE9-086F-4E60-9D22-12D459666112}"/>
              </a:ext>
            </a:extLst>
          </p:cNvPr>
          <p:cNvPicPr/>
          <p:nvPr/>
        </p:nvPicPr>
        <p:blipFill>
          <a:blip r:embed="rId2">
            <a:extLst>
              <a:ext uri="{28A0092B-C50C-407E-A947-70E740481C1C}">
                <a14:useLocalDpi xmlns:a14="http://schemas.microsoft.com/office/drawing/2010/main" val="0"/>
              </a:ext>
            </a:extLst>
          </a:blip>
          <a:stretch>
            <a:fillRect/>
          </a:stretch>
        </p:blipFill>
        <p:spPr>
          <a:xfrm>
            <a:off x="2196649" y="2445935"/>
            <a:ext cx="7798702" cy="37703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5418599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891514-EAAF-4DE0-88BF-F260DA064049}"/>
              </a:ext>
            </a:extLst>
          </p:cNvPr>
          <p:cNvSpPr/>
          <p:nvPr/>
        </p:nvSpPr>
        <p:spPr>
          <a:xfrm>
            <a:off x="561474" y="1670572"/>
            <a:ext cx="10274968" cy="393954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You can precisely determine the profitability of your printing services through the Profit and Loss statement in Odoo.</a:t>
            </a: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It summarizes your revenues and expenses over a specific period, revealing your net profit or loss.</a:t>
            </a: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This vital information helps you identify the most profitable services, control costs, and make effective pricing decisions.</a:t>
            </a:r>
          </a:p>
          <a:p>
            <a:pPr marL="285750" indent="-285750">
              <a:buFont typeface="Arial" panose="020B0604020202020204" pitchFamily="34" charset="0"/>
              <a:buChar char="•"/>
            </a:pPr>
            <a:endParaRPr lang="en-AE" sz="1600"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Odoo Accounting Module also provides various financial reports that can be used to measure business performance.</a:t>
            </a:r>
          </a:p>
          <a:p>
            <a:r>
              <a:rPr lang="en-US" dirty="0">
                <a:latin typeface="Times New Roman" panose="02020603050405020304" pitchFamily="18" charset="0"/>
                <a:ea typeface="Times New Roman" panose="02020603050405020304" pitchFamily="18" charset="0"/>
              </a:rPr>
              <a:t> </a:t>
            </a:r>
            <a:endParaRPr lang="en-AE" sz="1600"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Odoo 18 Accounting module is not just accounting software; it's a strategic partner that helps your printing company achieve higher operational efficiency, reduce costs, improve cash flow, and make informed decisions that support sustainable growth.</a:t>
            </a:r>
            <a:endParaRPr lang="en-A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250052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41073-87EC-4606-6D8F-6D13EC243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9B532-49F9-F807-1B67-5EA6BC868CD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Manufacturing </a:t>
            </a:r>
            <a:endParaRPr lang="en-A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4FDDA6B-0D5A-99DA-4629-ACEBC5B69220}"/>
              </a:ext>
            </a:extLst>
          </p:cNvPr>
          <p:cNvSpPr>
            <a:spLocks noGrp="1"/>
          </p:cNvSpPr>
          <p:nvPr>
            <p:ph idx="1"/>
          </p:nvPr>
        </p:nvSpPr>
        <p:spPr>
          <a:xfrm>
            <a:off x="1154954" y="2496777"/>
            <a:ext cx="8825659" cy="2645674"/>
          </a:xfrm>
        </p:spPr>
        <p:txBody>
          <a:bodyPr/>
          <a:lstStyle/>
          <a:p>
            <a:r>
              <a:rPr lang="en-US" sz="18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It was used to organize production operations.</a:t>
            </a:r>
          </a:p>
          <a:p>
            <a:pPr marL="0" indent="0">
              <a:buNone/>
            </a:pPr>
            <a:endParaRPr lang="en-GB" dirty="0">
              <a:solidFill>
                <a:schemeClr val="tx1"/>
              </a:solidFill>
              <a:latin typeface="Times New Roman" panose="02020603050405020304" pitchFamily="18" charset="0"/>
              <a:cs typeface="Times New Roman" panose="02020603050405020304" pitchFamily="18" charset="0"/>
            </a:endParaRPr>
          </a:p>
          <a:p>
            <a:r>
              <a:rPr lang="en-US" sz="18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Coordination was done with production and quality engineers to define raw material usage for each product based on customer orders.</a:t>
            </a:r>
            <a:endParaRPr lang="en-GB" dirty="0">
              <a:solidFill>
                <a:schemeClr val="tx1"/>
              </a:solidFill>
              <a:latin typeface="Times New Roman" panose="02020603050405020304" pitchFamily="18" charset="0"/>
              <a:cs typeface="Times New Roman" panose="02020603050405020304" pitchFamily="18" charset="0"/>
            </a:endParaRPr>
          </a:p>
          <a:p>
            <a:endParaRPr lang="en-GB"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rPr>
              <a:t>Calculations were made in Excel, and the results were added to Odoo as Bills of Materials (BOMs) to ensure production accuracy</a:t>
            </a:r>
            <a:endParaRPr lang="en-AE"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66A62F7-B083-501F-3E33-291E655C4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787" y="5142451"/>
            <a:ext cx="8422425" cy="1202985"/>
          </a:xfrm>
          <a:prstGeom prst="rect">
            <a:avLst/>
          </a:prstGeom>
        </p:spPr>
      </p:pic>
    </p:spTree>
    <p:extLst>
      <p:ext uri="{BB962C8B-B14F-4D97-AF65-F5344CB8AC3E}">
        <p14:creationId xmlns:p14="http://schemas.microsoft.com/office/powerpoint/2010/main" val="21015010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7330C-DF57-8727-007E-0001C7742D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2A7D81-86BA-81B7-95B5-53B21CC621C1}"/>
              </a:ext>
            </a:extLst>
          </p:cNvPr>
          <p:cNvSpPr/>
          <p:nvPr/>
        </p:nvSpPr>
        <p:spPr>
          <a:xfrm>
            <a:off x="502998" y="1297561"/>
            <a:ext cx="10644147" cy="369332"/>
          </a:xfrm>
          <a:prstGeom prst="rect">
            <a:avLst/>
          </a:prstGeom>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  Configuration Settings</a:t>
            </a:r>
            <a:endParaRPr lang="en-AE"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2021433-7C95-FA61-0461-60A0255B2F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2920" y="1858846"/>
            <a:ext cx="8609163" cy="3559631"/>
          </a:xfrm>
          <a:prstGeom prst="rect">
            <a:avLst/>
          </a:prstGeom>
        </p:spPr>
      </p:pic>
    </p:spTree>
    <p:extLst>
      <p:ext uri="{BB962C8B-B14F-4D97-AF65-F5344CB8AC3E}">
        <p14:creationId xmlns:p14="http://schemas.microsoft.com/office/powerpoint/2010/main" val="22428812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6514-E9C6-3D57-00E1-970F5CC5983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F0A172-562B-D37D-A487-9653A43DDA4F}"/>
              </a:ext>
            </a:extLst>
          </p:cNvPr>
          <p:cNvSpPr/>
          <p:nvPr/>
        </p:nvSpPr>
        <p:spPr>
          <a:xfrm>
            <a:off x="563383" y="695228"/>
            <a:ext cx="10644147" cy="369332"/>
          </a:xfrm>
          <a:prstGeom prst="rect">
            <a:avLst/>
          </a:prstGeom>
        </p:spPr>
        <p:txBody>
          <a:bodyPr wrap="square">
            <a:spAutoFit/>
          </a:bodyPr>
          <a:lstStyle/>
          <a:p>
            <a:r>
              <a:rPr lang="ar-SA" sz="1800" dirty="0">
                <a:effectLst/>
                <a:latin typeface="Calibri" panose="020F0502020204030204" pitchFamily="34" charset="0"/>
                <a:ea typeface="Calibri" panose="020F0502020204030204" pitchFamily="34" charset="0"/>
                <a:cs typeface="Arial" panose="020B0604020202020204" pitchFamily="34" charset="0"/>
              </a:rPr>
              <a:t>- </a:t>
            </a:r>
            <a:r>
              <a:rPr lang="ar-SA" sz="1800" dirty="0">
                <a:effectLst/>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Warehouse setup and receipt/delivery methods</a:t>
            </a:r>
            <a:endParaRPr lang="en-A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E34459-2928-5B0F-96B1-CE6DA84A2C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7" y="1173193"/>
            <a:ext cx="8609163" cy="3485071"/>
          </a:xfrm>
          <a:prstGeom prst="rect">
            <a:avLst/>
          </a:prstGeom>
        </p:spPr>
      </p:pic>
      <p:pic>
        <p:nvPicPr>
          <p:cNvPr id="4" name="Picture 3">
            <a:extLst>
              <a:ext uri="{FF2B5EF4-FFF2-40B4-BE49-F238E27FC236}">
                <a16:creationId xmlns:a16="http://schemas.microsoft.com/office/drawing/2014/main" id="{9DFAE449-B9B1-1FB1-335E-40A703EF71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7" y="4766897"/>
            <a:ext cx="8609163" cy="1791335"/>
          </a:xfrm>
          <a:prstGeom prst="rect">
            <a:avLst/>
          </a:prstGeom>
        </p:spPr>
      </p:pic>
    </p:spTree>
    <p:extLst>
      <p:ext uri="{BB962C8B-B14F-4D97-AF65-F5344CB8AC3E}">
        <p14:creationId xmlns:p14="http://schemas.microsoft.com/office/powerpoint/2010/main" val="27937276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7F675-E9D0-2F02-306F-DBCA92DB300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A44C30-10D6-1C66-092B-ADBB76364C52}"/>
              </a:ext>
            </a:extLst>
          </p:cNvPr>
          <p:cNvSpPr/>
          <p:nvPr/>
        </p:nvSpPr>
        <p:spPr>
          <a:xfrm>
            <a:off x="563379" y="384677"/>
            <a:ext cx="10644147" cy="392159"/>
          </a:xfrm>
          <a:prstGeom prst="rect">
            <a:avLst/>
          </a:prstGeom>
        </p:spPr>
        <p:txBody>
          <a:bodyPr wrap="square">
            <a:spAutoFit/>
          </a:bodyPr>
          <a:lstStyle/>
          <a:p>
            <a:pPr indent="22860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Creating Product Categories for similar manufactured items</a:t>
            </a:r>
          </a:p>
        </p:txBody>
      </p:sp>
      <p:pic>
        <p:nvPicPr>
          <p:cNvPr id="5" name="Picture 4">
            <a:extLst>
              <a:ext uri="{FF2B5EF4-FFF2-40B4-BE49-F238E27FC236}">
                <a16:creationId xmlns:a16="http://schemas.microsoft.com/office/drawing/2014/main" id="{03660561-8FD2-04F9-5ED4-2CE1A51DA3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872" y="776837"/>
            <a:ext cx="8609163" cy="2759994"/>
          </a:xfrm>
          <a:prstGeom prst="rect">
            <a:avLst/>
          </a:prstGeom>
        </p:spPr>
      </p:pic>
      <p:sp>
        <p:nvSpPr>
          <p:cNvPr id="6" name="Rectangle 5">
            <a:extLst>
              <a:ext uri="{FF2B5EF4-FFF2-40B4-BE49-F238E27FC236}">
                <a16:creationId xmlns:a16="http://schemas.microsoft.com/office/drawing/2014/main" id="{9FC53E67-06CD-A4CC-E01D-80D957D2618D}"/>
              </a:ext>
            </a:extLst>
          </p:cNvPr>
          <p:cNvSpPr/>
          <p:nvPr/>
        </p:nvSpPr>
        <p:spPr>
          <a:xfrm>
            <a:off x="773926" y="3536831"/>
            <a:ext cx="10644147" cy="392159"/>
          </a:xfrm>
          <a:prstGeom prst="rect">
            <a:avLst/>
          </a:prstGeom>
        </p:spPr>
        <p:txBody>
          <a:bodyPr wrap="square">
            <a:spAutoFit/>
          </a:bodyPr>
          <a:lstStyle/>
          <a:p>
            <a:pPr indent="2286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 Creating Locations for similar items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8E217B7-146F-FA03-FCA1-B1FDD63E4D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872" y="4057418"/>
            <a:ext cx="8609163" cy="2697065"/>
          </a:xfrm>
          <a:prstGeom prst="rect">
            <a:avLst/>
          </a:prstGeom>
        </p:spPr>
      </p:pic>
    </p:spTree>
    <p:extLst>
      <p:ext uri="{BB962C8B-B14F-4D97-AF65-F5344CB8AC3E}">
        <p14:creationId xmlns:p14="http://schemas.microsoft.com/office/powerpoint/2010/main" val="218493855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F7A98-ABBC-7932-3F3D-DE0AC4E9557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DB594A1-D1DF-85E7-3F24-C8250F32265A}"/>
              </a:ext>
            </a:extLst>
          </p:cNvPr>
          <p:cNvSpPr/>
          <p:nvPr/>
        </p:nvSpPr>
        <p:spPr>
          <a:xfrm>
            <a:off x="563379" y="384677"/>
            <a:ext cx="10644147" cy="708912"/>
          </a:xfrm>
          <a:prstGeom prst="rect">
            <a:avLst/>
          </a:prstGeom>
        </p:spPr>
        <p:txBody>
          <a:bodyPr wrap="square">
            <a:spAutoFit/>
          </a:bodyPr>
          <a:lstStyle/>
          <a:p>
            <a:pPr indent="228600">
              <a:lnSpc>
                <a:spcPct val="115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b="1" kern="100" dirty="0">
                <a:effectLst/>
                <a:latin typeface="Calibri" panose="020F0502020204030204" pitchFamily="34" charset="0"/>
                <a:ea typeface="Calibri" panose="020F0502020204030204" pitchFamily="34" charset="0"/>
                <a:cs typeface="Arial" panose="020B0604020202020204" pitchFamily="34" charset="0"/>
              </a:rPr>
              <a:t>Creating </a:t>
            </a:r>
            <a:r>
              <a:rPr lang="en-US" sz="1800" b="1" kern="100" dirty="0" err="1">
                <a:effectLst/>
                <a:latin typeface="Calibri" panose="020F0502020204030204" pitchFamily="34" charset="0"/>
                <a:ea typeface="Calibri" panose="020F0502020204030204" pitchFamily="34" charset="0"/>
                <a:cs typeface="Arial" panose="020B0604020202020204" pitchFamily="34" charset="0"/>
              </a:rPr>
              <a:t>Putaway</a:t>
            </a:r>
            <a:r>
              <a:rPr lang="en-US" sz="1800" b="1" kern="100" dirty="0">
                <a:effectLst/>
                <a:latin typeface="Calibri" panose="020F0502020204030204" pitchFamily="34" charset="0"/>
                <a:ea typeface="Calibri" panose="020F0502020204030204" pitchFamily="34" charset="0"/>
                <a:cs typeface="Arial" panose="020B0604020202020204" pitchFamily="34" charset="0"/>
              </a:rPr>
              <a:t> Rules for storing finished products in their designated locations based on Product Categories</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727FDA0-4BC0-CFFE-0D89-4049C3B322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870" y="1159498"/>
            <a:ext cx="8609163" cy="4818607"/>
          </a:xfrm>
          <a:prstGeom prst="rect">
            <a:avLst/>
          </a:prstGeom>
        </p:spPr>
      </p:pic>
    </p:spTree>
    <p:extLst>
      <p:ext uri="{BB962C8B-B14F-4D97-AF65-F5344CB8AC3E}">
        <p14:creationId xmlns:p14="http://schemas.microsoft.com/office/powerpoint/2010/main" val="28523051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381662" y="604354"/>
            <a:ext cx="4373217" cy="3416300"/>
          </a:xfrm>
          <a:prstGeom prst="rect">
            <a:avLst/>
          </a:prstGeom>
        </p:spPr>
        <p:txBody>
          <a:bodyPr/>
          <a:lstStyle/>
          <a:p>
            <a:pPr marL="0" indent="0">
              <a:lnSpc>
                <a:spcPct val="200000"/>
              </a:lnSpc>
              <a:buNone/>
            </a:pPr>
            <a:r>
              <a:rPr lang="en-US" b="1" dirty="0">
                <a:solidFill>
                  <a:schemeClr val="tx2">
                    <a:lumMod val="50000"/>
                  </a:schemeClr>
                </a:solidFill>
                <a:latin typeface="Times New Roman" pitchFamily="18" charset="0"/>
                <a:cs typeface="Times New Roman" pitchFamily="18" charset="0"/>
              </a:rPr>
              <a:t>5- Taxes  Settings</a:t>
            </a:r>
            <a:br>
              <a:rPr lang="en-US" dirty="0"/>
            </a:br>
            <a:endParaRPr lang="en-US" sz="1600" dirty="0">
              <a:solidFill>
                <a:schemeClr val="tx2">
                  <a:lumMod val="50000"/>
                </a:schemeClr>
              </a:solidFill>
              <a:latin typeface="Times New Roman" pitchFamily="18" charset="0"/>
              <a:cs typeface="Times New Roman" pitchFamily="18" charset="0"/>
            </a:endParaRPr>
          </a:p>
          <a:p>
            <a:pPr marL="0" indent="0">
              <a:buNone/>
            </a:pPr>
            <a:endParaRPr lang="x-none" dirty="0"/>
          </a:p>
        </p:txBody>
      </p:sp>
      <p:pic>
        <p:nvPicPr>
          <p:cNvPr id="7" name="Picture 6" descr="taxs 1.JPG"/>
          <p:cNvPicPr>
            <a:picLocks noChangeAspect="1"/>
          </p:cNvPicPr>
          <p:nvPr/>
        </p:nvPicPr>
        <p:blipFill>
          <a:blip r:embed="rId2"/>
          <a:stretch>
            <a:fillRect/>
          </a:stretch>
        </p:blipFill>
        <p:spPr>
          <a:xfrm>
            <a:off x="1985962" y="1383071"/>
            <a:ext cx="8220075" cy="4505325"/>
          </a:xfrm>
          <a:prstGeom prst="rect">
            <a:avLst/>
          </a:prstGeom>
        </p:spPr>
      </p:pic>
    </p:spTree>
    <p:extLst>
      <p:ext uri="{BB962C8B-B14F-4D97-AF65-F5344CB8AC3E}">
        <p14:creationId xmlns:p14="http://schemas.microsoft.com/office/powerpoint/2010/main" val="55967311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E2240-CA3D-933C-2E45-3666E827537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493988-6C57-2E5A-26A8-24679CA4C249}"/>
              </a:ext>
            </a:extLst>
          </p:cNvPr>
          <p:cNvSpPr/>
          <p:nvPr/>
        </p:nvSpPr>
        <p:spPr>
          <a:xfrm>
            <a:off x="563379" y="384677"/>
            <a:ext cx="10644147" cy="710707"/>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eating A4 notebook product with variations of 70/80g, wire/Regular, paper count 60/80/100/150/200, displaying the main reference using Odoo Studio</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7BA209C-A8C5-EFE5-0604-17C6AC37C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870" y="1095384"/>
            <a:ext cx="8609163" cy="2759994"/>
          </a:xfrm>
          <a:prstGeom prst="rect">
            <a:avLst/>
          </a:prstGeom>
        </p:spPr>
      </p:pic>
      <p:pic>
        <p:nvPicPr>
          <p:cNvPr id="4" name="Picture 3">
            <a:extLst>
              <a:ext uri="{FF2B5EF4-FFF2-40B4-BE49-F238E27FC236}">
                <a16:creationId xmlns:a16="http://schemas.microsoft.com/office/drawing/2014/main" id="{5E433855-16FC-7695-BD19-C16322DE7B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869" y="3985233"/>
            <a:ext cx="8609163" cy="2759994"/>
          </a:xfrm>
          <a:prstGeom prst="rect">
            <a:avLst/>
          </a:prstGeom>
        </p:spPr>
      </p:pic>
    </p:spTree>
    <p:extLst>
      <p:ext uri="{BB962C8B-B14F-4D97-AF65-F5344CB8AC3E}">
        <p14:creationId xmlns:p14="http://schemas.microsoft.com/office/powerpoint/2010/main" val="35740656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C25B1-A0BA-C859-2149-8F73AB2846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91E8BB9-5CDB-B32D-FA6C-A1FEF121FEB4}"/>
              </a:ext>
            </a:extLst>
          </p:cNvPr>
          <p:cNvSpPr/>
          <p:nvPr/>
        </p:nvSpPr>
        <p:spPr>
          <a:xfrm>
            <a:off x="563379" y="384677"/>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Uploading the Reference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8AC335F-1C7E-6839-2418-92937DE57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871" y="930562"/>
            <a:ext cx="8609162" cy="4926774"/>
          </a:xfrm>
          <a:prstGeom prst="rect">
            <a:avLst/>
          </a:prstGeom>
        </p:spPr>
      </p:pic>
    </p:spTree>
    <p:extLst>
      <p:ext uri="{BB962C8B-B14F-4D97-AF65-F5344CB8AC3E}">
        <p14:creationId xmlns:p14="http://schemas.microsoft.com/office/powerpoint/2010/main" val="4391696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FBD01-9FC1-100B-1754-31B5223062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8F9A350-7D1F-C3A2-C821-84BF8912D44F}"/>
              </a:ext>
            </a:extLst>
          </p:cNvPr>
          <p:cNvSpPr/>
          <p:nvPr/>
        </p:nvSpPr>
        <p:spPr>
          <a:xfrm>
            <a:off x="563379" y="384677"/>
            <a:ext cx="10644147" cy="710707"/>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Adding Search Product to display only manufactured products (Bills of Materials &amp; Manufacturing Orders) for easier selection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5E7F0F2-106D-F054-45F2-41EFBA250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1524048"/>
            <a:ext cx="8609163" cy="4583453"/>
          </a:xfrm>
          <a:prstGeom prst="rect">
            <a:avLst/>
          </a:prstGeom>
        </p:spPr>
      </p:pic>
    </p:spTree>
    <p:extLst>
      <p:ext uri="{BB962C8B-B14F-4D97-AF65-F5344CB8AC3E}">
        <p14:creationId xmlns:p14="http://schemas.microsoft.com/office/powerpoint/2010/main" val="19587774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E14CC-70CC-2979-B700-DFA7E5B8918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B9DD6ED-B648-5776-640D-C60CA89AA99D}"/>
              </a:ext>
            </a:extLst>
          </p:cNvPr>
          <p:cNvSpPr/>
          <p:nvPr/>
        </p:nvSpPr>
        <p:spPr>
          <a:xfrm>
            <a:off x="563376" y="246654"/>
            <a:ext cx="10644147" cy="1211614"/>
          </a:xfrm>
          <a:prstGeom prst="rect">
            <a:avLst/>
          </a:prstGeom>
        </p:spPr>
        <p:txBody>
          <a:bodyPr wrap="square">
            <a:spAutoFit/>
          </a:bodyPr>
          <a:lstStyle/>
          <a:p>
            <a:pPr>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Simple workflow</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Arial" panose="020B0604020202020204" pitchFamily="34" charset="0"/>
              </a:rPr>
              <a:t>Manufacture a standard notebook with 60 sheets of 70g A4 paper.</a:t>
            </a:r>
          </a:p>
          <a:p>
            <a:pPr>
              <a:buNone/>
            </a:pPr>
            <a:r>
              <a:rPr lang="en-US" sz="1800" dirty="0">
                <a:effectLst/>
                <a:latin typeface="Calibri" panose="020F0502020204030204" pitchFamily="34" charset="0"/>
                <a:ea typeface="Calibri" panose="020F0502020204030204" pitchFamily="34" charset="0"/>
                <a:cs typeface="Arial" panose="020B0604020202020204" pitchFamily="34" charset="0"/>
              </a:rPr>
              <a:t>Create a Bill of Materials (BOM) for the manufactured item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5E44375-325C-DB25-85B6-CA1D7F4C2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9" y="1458268"/>
            <a:ext cx="8609162" cy="2759994"/>
          </a:xfrm>
          <a:prstGeom prst="rect">
            <a:avLst/>
          </a:prstGeom>
        </p:spPr>
      </p:pic>
      <p:sp>
        <p:nvSpPr>
          <p:cNvPr id="7" name="TextBox 6">
            <a:extLst>
              <a:ext uri="{FF2B5EF4-FFF2-40B4-BE49-F238E27FC236}">
                <a16:creationId xmlns:a16="http://schemas.microsoft.com/office/drawing/2014/main" id="{046455C8-15D7-5DA6-1E48-C9F14789B30D}"/>
              </a:ext>
            </a:extLst>
          </p:cNvPr>
          <p:cNvSpPr txBox="1"/>
          <p:nvPr/>
        </p:nvSpPr>
        <p:spPr>
          <a:xfrm>
            <a:off x="563375" y="4333732"/>
            <a:ext cx="9837205" cy="710707"/>
          </a:xfrm>
          <a:prstGeom prst="rect">
            <a:avLst/>
          </a:prstGeom>
          <a:noFill/>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Boom Overview screen, showing the initial cost of the product before manufacturing, available raw materials, and how many units can be produced from the same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765617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31FB3-0FFF-4E1F-4FB7-EA5150FD184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311A3F6-4D24-5AD2-288B-63B751E03546}"/>
              </a:ext>
            </a:extLst>
          </p:cNvPr>
          <p:cNvSpPr txBox="1"/>
          <p:nvPr/>
        </p:nvSpPr>
        <p:spPr>
          <a:xfrm>
            <a:off x="1177397" y="339701"/>
            <a:ext cx="9837205" cy="710707"/>
          </a:xfrm>
          <a:prstGeom prst="rect">
            <a:avLst/>
          </a:prstGeom>
          <a:noFill/>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Boom Overview screen, showing the initial cost of the product before manufacturing, available raw materials, and how many units can be produced from the same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0714ACC-8E18-20E9-655A-A7868DEAD1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1349430"/>
            <a:ext cx="8609162" cy="4223234"/>
          </a:xfrm>
          <a:prstGeom prst="rect">
            <a:avLst/>
          </a:prstGeom>
        </p:spPr>
      </p:pic>
    </p:spTree>
    <p:extLst>
      <p:ext uri="{BB962C8B-B14F-4D97-AF65-F5344CB8AC3E}">
        <p14:creationId xmlns:p14="http://schemas.microsoft.com/office/powerpoint/2010/main" val="396625082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64C7-D493-F737-0AFA-33ED30EC7F9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C3C6BA5-C4FE-690A-D62C-EE7CF91FD816}"/>
              </a:ext>
            </a:extLst>
          </p:cNvPr>
          <p:cNvSpPr/>
          <p:nvPr/>
        </p:nvSpPr>
        <p:spPr>
          <a:xfrm>
            <a:off x="563379" y="384677"/>
            <a:ext cx="10644147" cy="392159"/>
          </a:xfrm>
          <a:prstGeom prst="rect">
            <a:avLst/>
          </a:prstGeom>
        </p:spPr>
        <p:txBody>
          <a:bodyPr wrap="square">
            <a:spAutoFit/>
          </a:bodyPr>
          <a:lstStyle/>
          <a:p>
            <a:pPr marL="457200">
              <a:lnSpc>
                <a:spcPct val="115000"/>
              </a:lnSpc>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 Creating a Manufacturing Order (MO) with the option to adjust quantities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276F6F-5ADC-6F0E-C651-BB3232EB8C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518" y="853845"/>
            <a:ext cx="8609163" cy="2759994"/>
          </a:xfrm>
          <a:prstGeom prst="rect">
            <a:avLst/>
          </a:prstGeom>
        </p:spPr>
      </p:pic>
      <p:pic>
        <p:nvPicPr>
          <p:cNvPr id="6" name="Picture 5">
            <a:extLst>
              <a:ext uri="{FF2B5EF4-FFF2-40B4-BE49-F238E27FC236}">
                <a16:creationId xmlns:a16="http://schemas.microsoft.com/office/drawing/2014/main" id="{87988912-4558-7925-38CD-ADD9BE8AE2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7518" y="3881717"/>
            <a:ext cx="8609163" cy="2759994"/>
          </a:xfrm>
          <a:prstGeom prst="rect">
            <a:avLst/>
          </a:prstGeom>
        </p:spPr>
      </p:pic>
    </p:spTree>
    <p:extLst>
      <p:ext uri="{BB962C8B-B14F-4D97-AF65-F5344CB8AC3E}">
        <p14:creationId xmlns:p14="http://schemas.microsoft.com/office/powerpoint/2010/main" val="6111048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F1CB1-906C-8877-ACF1-C3A4733F94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26ED66-20D6-F218-FF90-25AB513D34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949279"/>
            <a:ext cx="8609163" cy="2759994"/>
          </a:xfrm>
          <a:prstGeom prst="rect">
            <a:avLst/>
          </a:prstGeom>
        </p:spPr>
      </p:pic>
      <p:pic>
        <p:nvPicPr>
          <p:cNvPr id="4" name="Picture 3">
            <a:extLst>
              <a:ext uri="{FF2B5EF4-FFF2-40B4-BE49-F238E27FC236}">
                <a16:creationId xmlns:a16="http://schemas.microsoft.com/office/drawing/2014/main" id="{ADE494A6-445E-8E90-ECD2-41D83CFE1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7" y="3881716"/>
            <a:ext cx="8609163" cy="2759994"/>
          </a:xfrm>
          <a:prstGeom prst="rect">
            <a:avLst/>
          </a:prstGeom>
        </p:spPr>
      </p:pic>
    </p:spTree>
    <p:extLst>
      <p:ext uri="{BB962C8B-B14F-4D97-AF65-F5344CB8AC3E}">
        <p14:creationId xmlns:p14="http://schemas.microsoft.com/office/powerpoint/2010/main" val="27050644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3848-2F83-DCAD-226B-5302EAD3145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79BB84C-0FED-A364-DC69-D63D6AE94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7" y="776836"/>
            <a:ext cx="8609163" cy="2755553"/>
          </a:xfrm>
          <a:prstGeom prst="rect">
            <a:avLst/>
          </a:prstGeom>
        </p:spPr>
      </p:pic>
      <p:pic>
        <p:nvPicPr>
          <p:cNvPr id="6" name="Picture 5">
            <a:extLst>
              <a:ext uri="{FF2B5EF4-FFF2-40B4-BE49-F238E27FC236}">
                <a16:creationId xmlns:a16="http://schemas.microsoft.com/office/drawing/2014/main" id="{2D7007C0-2913-571A-72DF-4E510580ED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7" y="3717771"/>
            <a:ext cx="8609163" cy="2755552"/>
          </a:xfrm>
          <a:prstGeom prst="rect">
            <a:avLst/>
          </a:prstGeom>
        </p:spPr>
      </p:pic>
    </p:spTree>
    <p:extLst>
      <p:ext uri="{BB962C8B-B14F-4D97-AF65-F5344CB8AC3E}">
        <p14:creationId xmlns:p14="http://schemas.microsoft.com/office/powerpoint/2010/main" val="8774458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A54A3-A2D3-C977-BDBF-A88892D956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F811585-B70E-8B8F-6A1F-B2012D014191}"/>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 Stock report in warehouses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555B6F6-DAB4-54D5-7191-E420EDD3E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8" y="669006"/>
            <a:ext cx="8609163" cy="2759994"/>
          </a:xfrm>
          <a:prstGeom prst="rect">
            <a:avLst/>
          </a:prstGeom>
        </p:spPr>
      </p:pic>
      <p:pic>
        <p:nvPicPr>
          <p:cNvPr id="4" name="Picture 3">
            <a:extLst>
              <a:ext uri="{FF2B5EF4-FFF2-40B4-BE49-F238E27FC236}">
                <a16:creationId xmlns:a16="http://schemas.microsoft.com/office/drawing/2014/main" id="{DB2A0FD1-45CF-A42C-5D58-5E9DA153E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8" y="3967980"/>
            <a:ext cx="8609163" cy="2759994"/>
          </a:xfrm>
          <a:prstGeom prst="rect">
            <a:avLst/>
          </a:prstGeom>
        </p:spPr>
      </p:pic>
      <p:sp>
        <p:nvSpPr>
          <p:cNvPr id="7" name="Rectangle 6">
            <a:extLst>
              <a:ext uri="{FF2B5EF4-FFF2-40B4-BE49-F238E27FC236}">
                <a16:creationId xmlns:a16="http://schemas.microsoft.com/office/drawing/2014/main" id="{E890EEAE-7AC0-0DD5-57AB-A5D40DE24225}"/>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Valuation report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9990404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E4DDE-A187-1BDF-98F6-33D20AE99D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1053038-D8F1-9335-CB47-D15431FA9D0B}"/>
              </a:ext>
            </a:extLst>
          </p:cNvPr>
          <p:cNvSpPr/>
          <p:nvPr/>
        </p:nvSpPr>
        <p:spPr>
          <a:xfrm>
            <a:off x="563379" y="384677"/>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Recording stock movement in journal entries (raw materials and finished goods)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0C95BEF-6BF2-A1C8-A278-834399347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518" y="949279"/>
            <a:ext cx="8609162" cy="2759994"/>
          </a:xfrm>
          <a:prstGeom prst="rect">
            <a:avLst/>
          </a:prstGeom>
        </p:spPr>
      </p:pic>
      <p:pic>
        <p:nvPicPr>
          <p:cNvPr id="4" name="Picture 3">
            <a:extLst>
              <a:ext uri="{FF2B5EF4-FFF2-40B4-BE49-F238E27FC236}">
                <a16:creationId xmlns:a16="http://schemas.microsoft.com/office/drawing/2014/main" id="{8EEF15D1-51BA-22E2-24A4-FB77F06D04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7518" y="3881716"/>
            <a:ext cx="8609162" cy="2759994"/>
          </a:xfrm>
          <a:prstGeom prst="rect">
            <a:avLst/>
          </a:prstGeom>
        </p:spPr>
      </p:pic>
    </p:spTree>
    <p:extLst>
      <p:ext uri="{BB962C8B-B14F-4D97-AF65-F5344CB8AC3E}">
        <p14:creationId xmlns:p14="http://schemas.microsoft.com/office/powerpoint/2010/main" val="250508081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365760" y="334010"/>
            <a:ext cx="9980023" cy="3416300"/>
          </a:xfrm>
          <a:prstGeom prst="rect">
            <a:avLst/>
          </a:prstGeom>
        </p:spPr>
        <p:txBody>
          <a:bodyPr/>
          <a:lstStyle/>
          <a:p>
            <a:pPr marL="0" indent="0">
              <a:lnSpc>
                <a:spcPct val="200000"/>
              </a:lnSpc>
              <a:buNone/>
            </a:pPr>
            <a:br>
              <a:rPr lang="en-US" dirty="0"/>
            </a:br>
            <a:endParaRPr lang="en-US" sz="1600" dirty="0">
              <a:solidFill>
                <a:schemeClr val="tx2">
                  <a:lumMod val="50000"/>
                </a:schemeClr>
              </a:solidFill>
              <a:latin typeface="Times New Roman" pitchFamily="18" charset="0"/>
              <a:cs typeface="Times New Roman" pitchFamily="18" charset="0"/>
            </a:endParaRPr>
          </a:p>
          <a:p>
            <a:pPr marL="0" indent="0">
              <a:buNone/>
            </a:pPr>
            <a:endParaRPr lang="x-none" dirty="0"/>
          </a:p>
        </p:txBody>
      </p:sp>
      <p:pic>
        <p:nvPicPr>
          <p:cNvPr id="4" name="Picture 3" descr="taxs 2.JPG"/>
          <p:cNvPicPr>
            <a:picLocks noChangeAspect="1"/>
          </p:cNvPicPr>
          <p:nvPr/>
        </p:nvPicPr>
        <p:blipFill>
          <a:blip r:embed="rId2"/>
          <a:stretch>
            <a:fillRect/>
          </a:stretch>
        </p:blipFill>
        <p:spPr>
          <a:xfrm>
            <a:off x="3011107" y="267192"/>
            <a:ext cx="6169784" cy="3333614"/>
          </a:xfrm>
          <a:prstGeom prst="rect">
            <a:avLst/>
          </a:prstGeom>
        </p:spPr>
      </p:pic>
      <p:pic>
        <p:nvPicPr>
          <p:cNvPr id="5" name="Picture 4" descr="taxs 3.JPG"/>
          <p:cNvPicPr>
            <a:picLocks noChangeAspect="1"/>
          </p:cNvPicPr>
          <p:nvPr/>
        </p:nvPicPr>
        <p:blipFill>
          <a:blip r:embed="rId3"/>
          <a:stretch>
            <a:fillRect/>
          </a:stretch>
        </p:blipFill>
        <p:spPr>
          <a:xfrm>
            <a:off x="1052295" y="3750310"/>
            <a:ext cx="10087409" cy="2066666"/>
          </a:xfrm>
          <a:prstGeom prst="rect">
            <a:avLst/>
          </a:prstGeom>
        </p:spPr>
      </p:pic>
    </p:spTree>
    <p:extLst>
      <p:ext uri="{BB962C8B-B14F-4D97-AF65-F5344CB8AC3E}">
        <p14:creationId xmlns:p14="http://schemas.microsoft.com/office/powerpoint/2010/main" val="99658758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89C5F-5A10-F3DB-6246-78A7C321F9F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4AF582A-96CA-5879-7946-B818B3C94D27}"/>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Creating Work Centers and configuring their settings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1240996-598A-98F2-3531-607366C324C2}"/>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Arial" panose="020B0604020202020204" pitchFamily="34" charset="0"/>
              </a:rPr>
              <a:t>Creating Operations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2A8C4B-DA3A-D891-A0C6-86F4146973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417" y="587226"/>
            <a:ext cx="8609163" cy="2759994"/>
          </a:xfrm>
          <a:prstGeom prst="rect">
            <a:avLst/>
          </a:prstGeom>
        </p:spPr>
      </p:pic>
      <p:pic>
        <p:nvPicPr>
          <p:cNvPr id="6" name="Picture 5">
            <a:extLst>
              <a:ext uri="{FF2B5EF4-FFF2-40B4-BE49-F238E27FC236}">
                <a16:creationId xmlns:a16="http://schemas.microsoft.com/office/drawing/2014/main" id="{F020E1BF-C58F-1CEE-0107-F2CDEBBE6E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416" y="3902939"/>
            <a:ext cx="8609163" cy="2759994"/>
          </a:xfrm>
          <a:prstGeom prst="rect">
            <a:avLst/>
          </a:prstGeom>
        </p:spPr>
      </p:pic>
    </p:spTree>
    <p:extLst>
      <p:ext uri="{BB962C8B-B14F-4D97-AF65-F5344CB8AC3E}">
        <p14:creationId xmlns:p14="http://schemas.microsoft.com/office/powerpoint/2010/main" val="326858317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05F7B-3027-7FFD-7752-D9A45E4C6CC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5D386EE-2F83-8404-C4EA-2AA599C710C7}"/>
              </a:ext>
            </a:extLst>
          </p:cNvPr>
          <p:cNvSpPr/>
          <p:nvPr/>
        </p:nvSpPr>
        <p:spPr>
          <a:xfrm>
            <a:off x="666897" y="358968"/>
            <a:ext cx="9736561" cy="1125052"/>
          </a:xfrm>
          <a:prstGeom prst="rect">
            <a:avLst/>
          </a:prstGeom>
        </p:spPr>
        <p:txBody>
          <a:bodyPr wrap="square">
            <a:spAutoFit/>
          </a:bodyPr>
          <a:lstStyle/>
          <a:p>
            <a:pPr>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 Semi-finished products and by-products were created in preparation for their use in main manufacturing orders.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737BE599-5495-5D22-CA1D-2C0E70D617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656283"/>
            <a:ext cx="4704271" cy="4470124"/>
          </a:xfrm>
          <a:prstGeom prst="rect">
            <a:avLst/>
          </a:prstGeom>
        </p:spPr>
      </p:pic>
      <p:pic>
        <p:nvPicPr>
          <p:cNvPr id="4" name="Picture 3">
            <a:extLst>
              <a:ext uri="{FF2B5EF4-FFF2-40B4-BE49-F238E27FC236}">
                <a16:creationId xmlns:a16="http://schemas.microsoft.com/office/drawing/2014/main" id="{677A1161-CAB1-8E4C-7647-0C85ACC5C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712" y="1656283"/>
            <a:ext cx="4704271" cy="4470124"/>
          </a:xfrm>
          <a:prstGeom prst="rect">
            <a:avLst/>
          </a:prstGeom>
        </p:spPr>
      </p:pic>
    </p:spTree>
    <p:extLst>
      <p:ext uri="{BB962C8B-B14F-4D97-AF65-F5344CB8AC3E}">
        <p14:creationId xmlns:p14="http://schemas.microsoft.com/office/powerpoint/2010/main" val="421284678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68B51-C3F8-FE58-46B5-0EFB286E4BF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25CC9E9-5BB1-2A79-A3EB-476612910B84}"/>
              </a:ext>
            </a:extLst>
          </p:cNvPr>
          <p:cNvSpPr/>
          <p:nvPr/>
        </p:nvSpPr>
        <p:spPr>
          <a:xfrm>
            <a:off x="666897" y="358968"/>
            <a:ext cx="9736561" cy="806503"/>
          </a:xfrm>
          <a:prstGeom prst="rect">
            <a:avLst/>
          </a:prstGeom>
        </p:spPr>
        <p:txBody>
          <a:bodyPr wrap="square">
            <a:spAutoFit/>
          </a:bodyPr>
          <a:lstStyle/>
          <a:p>
            <a:pPr marL="457200">
              <a:lnSpc>
                <a:spcPct val="115000"/>
              </a:lnSpc>
              <a:spcAft>
                <a:spcPts val="800"/>
              </a:spcAft>
              <a:tabLst>
                <a:tab pos="1497965" algn="r"/>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 Creating Locations for semi-finished products and by-products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6316088-1DDA-2E39-BE22-2C56A42858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5336" y="965987"/>
            <a:ext cx="9051343" cy="4680033"/>
          </a:xfrm>
          <a:prstGeom prst="rect">
            <a:avLst/>
          </a:prstGeom>
        </p:spPr>
      </p:pic>
    </p:spTree>
    <p:extLst>
      <p:ext uri="{BB962C8B-B14F-4D97-AF65-F5344CB8AC3E}">
        <p14:creationId xmlns:p14="http://schemas.microsoft.com/office/powerpoint/2010/main" val="30877399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B0DE-7BE9-65F3-F87A-458E25C40D9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8D6DF2F-CADF-B9B5-2131-B43111FA100A}"/>
              </a:ext>
            </a:extLst>
          </p:cNvPr>
          <p:cNvSpPr/>
          <p:nvPr/>
        </p:nvSpPr>
        <p:spPr>
          <a:xfrm>
            <a:off x="666897" y="358968"/>
            <a:ext cx="9736561" cy="806503"/>
          </a:xfrm>
          <a:prstGeom prst="rect">
            <a:avLst/>
          </a:prstGeom>
        </p:spPr>
        <p:txBody>
          <a:bodyPr wrap="square">
            <a:spAutoFit/>
          </a:bodyPr>
          <a:lstStyle/>
          <a:p>
            <a:pPr marL="457200">
              <a:lnSpc>
                <a:spcPct val="115000"/>
              </a:lnSpc>
              <a:spcAft>
                <a:spcPts val="800"/>
              </a:spcAft>
              <a:tabLst>
                <a:tab pos="1497965" algn="r"/>
              </a:tabLst>
            </a:pPr>
            <a:r>
              <a:rPr lang="en-US" sz="1800" b="1" kern="100" dirty="0">
                <a:effectLst/>
                <a:latin typeface="Calibri" panose="020F0502020204030204" pitchFamily="34" charset="0"/>
                <a:ea typeface="Calibri" panose="020F0502020204030204" pitchFamily="34" charset="0"/>
                <a:cs typeface="Arial" panose="020B0604020202020204" pitchFamily="34" charset="0"/>
              </a:rPr>
              <a:t>- Creating a product category for each similar group of items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D5F3C819-43E3-86C2-A5B0-EFFA744B2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930" y="1552766"/>
            <a:ext cx="5108977" cy="4470123"/>
          </a:xfrm>
          <a:prstGeom prst="rect">
            <a:avLst/>
          </a:prstGeom>
        </p:spPr>
      </p:pic>
      <p:pic>
        <p:nvPicPr>
          <p:cNvPr id="6" name="Picture 5">
            <a:extLst>
              <a:ext uri="{FF2B5EF4-FFF2-40B4-BE49-F238E27FC236}">
                <a16:creationId xmlns:a16="http://schemas.microsoft.com/office/drawing/2014/main" id="{81C2BF40-7099-6CED-8808-5C781E0EE7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023" y="1552766"/>
            <a:ext cx="5108976" cy="4470123"/>
          </a:xfrm>
          <a:prstGeom prst="rect">
            <a:avLst/>
          </a:prstGeom>
        </p:spPr>
      </p:pic>
    </p:spTree>
    <p:extLst>
      <p:ext uri="{BB962C8B-B14F-4D97-AF65-F5344CB8AC3E}">
        <p14:creationId xmlns:p14="http://schemas.microsoft.com/office/powerpoint/2010/main" val="13801682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59AB2-CBCD-7090-277F-D1D3D864544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1395395-A67B-A3D5-ACD9-D1438AC8CD81}"/>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 Configuring </a:t>
            </a:r>
            <a:r>
              <a:rPr lang="en-US" sz="1800" b="1" dirty="0" err="1">
                <a:effectLst/>
                <a:latin typeface="Calibri" panose="020F0502020204030204" pitchFamily="34" charset="0"/>
                <a:ea typeface="Calibri" panose="020F0502020204030204" pitchFamily="34" charset="0"/>
                <a:cs typeface="Arial" panose="020B0604020202020204" pitchFamily="34" charset="0"/>
              </a:rPr>
              <a:t>Putaway</a:t>
            </a:r>
            <a:r>
              <a:rPr lang="en-US" sz="1800" b="1" dirty="0">
                <a:effectLst/>
                <a:latin typeface="Calibri" panose="020F0502020204030204" pitchFamily="34" charset="0"/>
                <a:ea typeface="Calibri" panose="020F0502020204030204" pitchFamily="34" charset="0"/>
                <a:cs typeface="Arial" panose="020B0604020202020204" pitchFamily="34" charset="0"/>
              </a:rPr>
              <a:t> Rules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6016AE8-4267-6E03-2A70-735FB0155D04}"/>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Configuring Bills of Materials for semi-finished products to use the same machine as the final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4D2E1FF-F353-43CB-AA96-AF82D4E1E4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9960" y="669006"/>
            <a:ext cx="8600619" cy="2759994"/>
          </a:xfrm>
          <a:prstGeom prst="rect">
            <a:avLst/>
          </a:prstGeom>
        </p:spPr>
      </p:pic>
      <p:pic>
        <p:nvPicPr>
          <p:cNvPr id="4" name="Picture 3">
            <a:extLst>
              <a:ext uri="{FF2B5EF4-FFF2-40B4-BE49-F238E27FC236}">
                <a16:creationId xmlns:a16="http://schemas.microsoft.com/office/drawing/2014/main" id="{23C85736-8A1D-C3D0-E0B2-F5D364D363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690" y="3984719"/>
            <a:ext cx="8600619" cy="2759993"/>
          </a:xfrm>
          <a:prstGeom prst="rect">
            <a:avLst/>
          </a:prstGeom>
        </p:spPr>
      </p:pic>
    </p:spTree>
    <p:extLst>
      <p:ext uri="{BB962C8B-B14F-4D97-AF65-F5344CB8AC3E}">
        <p14:creationId xmlns:p14="http://schemas.microsoft.com/office/powerpoint/2010/main" val="127034105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7E54C-8E9A-1FEA-508D-BEEC947F7A7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D625A8B-B458-6320-ABD7-DA70CA1FA51D}"/>
              </a:ext>
            </a:extLst>
          </p:cNvPr>
          <p:cNvSpPr/>
          <p:nvPr/>
        </p:nvSpPr>
        <p:spPr>
          <a:xfrm>
            <a:off x="682800" y="804241"/>
            <a:ext cx="9736561" cy="806503"/>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Overview of BoM after configuring the previous settings</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9D01166A-63BA-0B2F-A760-EEBA576C05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535821"/>
            <a:ext cx="9051342" cy="4680033"/>
          </a:xfrm>
          <a:prstGeom prst="rect">
            <a:avLst/>
          </a:prstGeom>
        </p:spPr>
      </p:pic>
    </p:spTree>
    <p:extLst>
      <p:ext uri="{BB962C8B-B14F-4D97-AF65-F5344CB8AC3E}">
        <p14:creationId xmlns:p14="http://schemas.microsoft.com/office/powerpoint/2010/main" val="42404846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B8C90-0F7E-4F45-2091-43A660EFFB0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D1881A3-0C91-E321-BC63-A5A978142F29}"/>
              </a:ext>
            </a:extLst>
          </p:cNvPr>
          <p:cNvSpPr/>
          <p:nvPr/>
        </p:nvSpPr>
        <p:spPr>
          <a:xfrm>
            <a:off x="554753" y="195067"/>
            <a:ext cx="10644147" cy="392159"/>
          </a:xfrm>
          <a:prstGeom prst="rect">
            <a:avLst/>
          </a:prstGeom>
        </p:spPr>
        <p:txBody>
          <a:bodyPr wrap="square">
            <a:spAutoFit/>
          </a:bodyPr>
          <a:lstStyle/>
          <a:p>
            <a:pPr marL="457200">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Starting the manufacturing process and creating a Manufacturing Order (MO)</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9E742DE-FE99-0A5A-B8C6-E9E90F1D0F68}"/>
              </a:ext>
            </a:extLst>
          </p:cNvPr>
          <p:cNvSpPr/>
          <p:nvPr/>
        </p:nvSpPr>
        <p:spPr>
          <a:xfrm>
            <a:off x="554752" y="3510780"/>
            <a:ext cx="10644147" cy="392159"/>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Configuring Bills of Materials for semi-finished products to use the same machine as the final product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E0FCCE1-A651-CA95-3962-3027D4AE5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51" y="669006"/>
            <a:ext cx="8609158" cy="2736850"/>
          </a:xfrm>
          <a:prstGeom prst="rect">
            <a:avLst/>
          </a:prstGeom>
        </p:spPr>
      </p:pic>
      <p:pic>
        <p:nvPicPr>
          <p:cNvPr id="6" name="Picture 5">
            <a:extLst>
              <a:ext uri="{FF2B5EF4-FFF2-40B4-BE49-F238E27FC236}">
                <a16:creationId xmlns:a16="http://schemas.microsoft.com/office/drawing/2014/main" id="{AFBEA99A-D0AA-54DD-FAA0-AC7854995C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7151" y="3926083"/>
            <a:ext cx="8609158" cy="2736850"/>
          </a:xfrm>
          <a:prstGeom prst="rect">
            <a:avLst/>
          </a:prstGeom>
        </p:spPr>
      </p:pic>
    </p:spTree>
    <p:extLst>
      <p:ext uri="{BB962C8B-B14F-4D97-AF65-F5344CB8AC3E}">
        <p14:creationId xmlns:p14="http://schemas.microsoft.com/office/powerpoint/2010/main" val="226329661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35B0-8F97-8B49-3A0F-B1FDE09C147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B2ED89C-9265-B945-CA02-F6EE51AA7E56}"/>
              </a:ext>
            </a:extLst>
          </p:cNvPr>
          <p:cNvSpPr/>
          <p:nvPr/>
        </p:nvSpPr>
        <p:spPr>
          <a:xfrm>
            <a:off x="666897" y="358968"/>
            <a:ext cx="9736561" cy="1443600"/>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From the Work Centers Overview, we notice the change in colors of alternative machines in preparation for operating the printing and packaging machines, utilizing the "Alternative Work centers" feature in Work Centers.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4EB8BD2F-1E0D-5D98-03C7-BE9EEF2375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548058"/>
            <a:ext cx="9051342" cy="4680033"/>
          </a:xfrm>
          <a:prstGeom prst="rect">
            <a:avLst/>
          </a:prstGeom>
        </p:spPr>
      </p:pic>
    </p:spTree>
    <p:extLst>
      <p:ext uri="{BB962C8B-B14F-4D97-AF65-F5344CB8AC3E}">
        <p14:creationId xmlns:p14="http://schemas.microsoft.com/office/powerpoint/2010/main" val="335721690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B0E0D-D8CF-8B1F-1724-14A13FC2082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1227F35-80AC-801B-2B72-5BA55F9AF1FA}"/>
              </a:ext>
            </a:extLst>
          </p:cNvPr>
          <p:cNvSpPr/>
          <p:nvPr/>
        </p:nvSpPr>
        <p:spPr>
          <a:xfrm>
            <a:off x="666897" y="358968"/>
            <a:ext cx="9736561" cy="709233"/>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Arial" panose="020B0604020202020204" pitchFamily="34" charset="0"/>
              </a:rPr>
              <a:t>Starting the Source MO and issuing raw materials from the warehouse while considering creating a Backorder</a:t>
            </a: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CCD2EAB5-81EF-53EE-AEF6-E125D7D1B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117" y="1182656"/>
            <a:ext cx="9051341" cy="2600960"/>
          </a:xfrm>
          <a:prstGeom prst="rect">
            <a:avLst/>
          </a:prstGeom>
        </p:spPr>
      </p:pic>
      <p:pic>
        <p:nvPicPr>
          <p:cNvPr id="5" name="Picture 4">
            <a:extLst>
              <a:ext uri="{FF2B5EF4-FFF2-40B4-BE49-F238E27FC236}">
                <a16:creationId xmlns:a16="http://schemas.microsoft.com/office/drawing/2014/main" id="{32A10B8B-51CB-55A1-C841-033CE1E6E5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116" y="3898072"/>
            <a:ext cx="9051341" cy="2600960"/>
          </a:xfrm>
          <a:prstGeom prst="rect">
            <a:avLst/>
          </a:prstGeom>
        </p:spPr>
      </p:pic>
    </p:spTree>
    <p:extLst>
      <p:ext uri="{BB962C8B-B14F-4D97-AF65-F5344CB8AC3E}">
        <p14:creationId xmlns:p14="http://schemas.microsoft.com/office/powerpoint/2010/main" val="379153063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0A533-CE85-0298-83C9-B2ED104E8BB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C64A3A-C8A5-CC75-8AB7-F0327821F874}"/>
              </a:ext>
            </a:extLst>
          </p:cNvPr>
          <p:cNvSpPr/>
          <p:nvPr/>
        </p:nvSpPr>
        <p:spPr>
          <a:xfrm>
            <a:off x="666897" y="358968"/>
            <a:ext cx="9736561" cy="1125052"/>
          </a:xfrm>
          <a:prstGeom prst="rect">
            <a:avLst/>
          </a:prstGeom>
        </p:spPr>
        <p:txBody>
          <a:bodyPr wrap="square">
            <a:spAutoFit/>
          </a:bodyPr>
          <a:lstStyle/>
          <a:p>
            <a:pPr marL="342900" indent="-342900">
              <a:lnSpc>
                <a:spcPct val="115000"/>
              </a:lnSpc>
              <a:spcAft>
                <a:spcPts val="800"/>
              </a:spcAft>
              <a:buFont typeface="Arial" panose="020B0604020202020204" pitchFamily="34" charset="0"/>
              <a:buChar char="-"/>
            </a:pPr>
            <a:r>
              <a:rPr lang="en-US" b="1" kern="100" dirty="0">
                <a:latin typeface="Calibri" panose="020F0502020204030204" pitchFamily="34" charset="0"/>
                <a:cs typeface="Arial" panose="020B0604020202020204" pitchFamily="34" charset="0"/>
              </a:rPr>
              <a:t>After clicking Plan Start and starting the manufacturing process, we notice the machine is reserved for the main manufacturing order</a:t>
            </a: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9F13BBC6-52BA-1F04-B92E-1972221A79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116" y="1192465"/>
            <a:ext cx="9051342" cy="2613527"/>
          </a:xfrm>
          <a:prstGeom prst="rect">
            <a:avLst/>
          </a:prstGeom>
        </p:spPr>
      </p:pic>
      <p:pic>
        <p:nvPicPr>
          <p:cNvPr id="5" name="Picture 4">
            <a:extLst>
              <a:ext uri="{FF2B5EF4-FFF2-40B4-BE49-F238E27FC236}">
                <a16:creationId xmlns:a16="http://schemas.microsoft.com/office/drawing/2014/main" id="{6D0BFFB3-3566-9DB2-AFF8-6588E6C6A1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116" y="3885505"/>
            <a:ext cx="9051342" cy="2613527"/>
          </a:xfrm>
          <a:prstGeom prst="rect">
            <a:avLst/>
          </a:prstGeom>
        </p:spPr>
      </p:pic>
    </p:spTree>
    <p:extLst>
      <p:ext uri="{BB962C8B-B14F-4D97-AF65-F5344CB8AC3E}">
        <p14:creationId xmlns:p14="http://schemas.microsoft.com/office/powerpoint/2010/main" val="120317926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7A58-7A8D-4FCE-95E7-20E66B3DBAE0}"/>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Accounting: Asset</a:t>
            </a:r>
            <a:r>
              <a:rPr lang="en-US" dirty="0">
                <a:solidFill>
                  <a:schemeClr val="bg1">
                    <a:lumMod val="95000"/>
                  </a:schemeClr>
                </a:solidFill>
              </a:rPr>
              <a:t> </a:t>
            </a:r>
            <a:r>
              <a:rPr lang="en-US" dirty="0">
                <a:solidFill>
                  <a:schemeClr val="bg1">
                    <a:lumMod val="95000"/>
                  </a:schemeClr>
                </a:solidFill>
                <a:latin typeface="Times New Roman" pitchFamily="18" charset="0"/>
                <a:cs typeface="Times New Roman" pitchFamily="18" charset="0"/>
              </a:rPr>
              <a:t>Creation</a:t>
            </a:r>
            <a:endParaRPr lang="en-AE" dirty="0">
              <a:solidFill>
                <a:schemeClr val="bg1">
                  <a:lumMod val="95000"/>
                </a:schemeClr>
              </a:solidFill>
            </a:endParaRPr>
          </a:p>
        </p:txBody>
      </p:sp>
      <p:sp>
        <p:nvSpPr>
          <p:cNvPr id="3" name="Content Placeholder 2">
            <a:extLst>
              <a:ext uri="{FF2B5EF4-FFF2-40B4-BE49-F238E27FC236}">
                <a16:creationId xmlns:a16="http://schemas.microsoft.com/office/drawing/2014/main" id="{6A45C10A-633A-4FC3-A04D-2AEB17E8A40D}"/>
              </a:ext>
            </a:extLst>
          </p:cNvPr>
          <p:cNvSpPr>
            <a:spLocks noGrp="1"/>
          </p:cNvSpPr>
          <p:nvPr>
            <p:ph idx="1"/>
          </p:nvPr>
        </p:nvSpPr>
        <p:spPr>
          <a:xfrm>
            <a:off x="1154954" y="2603500"/>
            <a:ext cx="8978911" cy="3416300"/>
          </a:xfrm>
        </p:spPr>
        <p:txBody>
          <a:bodyPr/>
          <a:lstStyle/>
          <a:p>
            <a:pPr marL="0" indent="0">
              <a:buNone/>
            </a:pPr>
            <a:r>
              <a:rPr lang="en-US" dirty="0">
                <a:solidFill>
                  <a:srgbClr val="002060"/>
                </a:solidFill>
                <a:latin typeface="Times New Roman" pitchFamily="18" charset="0"/>
                <a:cs typeface="Times New Roman" pitchFamily="18" charset="0"/>
              </a:rPr>
              <a:t>1- A group of asset accounts was created in the printing press chart of accounts (Fixed Assets), including 7 accounts:</a:t>
            </a:r>
          </a:p>
          <a:p>
            <a:endParaRPr lang="en-AE" dirty="0"/>
          </a:p>
        </p:txBody>
      </p:sp>
      <p:pic>
        <p:nvPicPr>
          <p:cNvPr id="5" name="Picture 4">
            <a:extLst>
              <a:ext uri="{FF2B5EF4-FFF2-40B4-BE49-F238E27FC236}">
                <a16:creationId xmlns:a16="http://schemas.microsoft.com/office/drawing/2014/main" id="{7F7707C3-F0CA-4BFA-8E1A-378F4B1FEFB7}"/>
              </a:ext>
            </a:extLst>
          </p:cNvPr>
          <p:cNvPicPr>
            <a:picLocks noChangeAspect="1"/>
          </p:cNvPicPr>
          <p:nvPr/>
        </p:nvPicPr>
        <p:blipFill>
          <a:blip r:embed="rId2"/>
          <a:stretch>
            <a:fillRect/>
          </a:stretch>
        </p:blipFill>
        <p:spPr>
          <a:xfrm>
            <a:off x="2623915" y="3429000"/>
            <a:ext cx="6944170" cy="31024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372407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35EA2-1D6C-F923-9CAE-96D67269F6E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ADDF06-C381-EB90-6965-AEA44F9EF37F}"/>
              </a:ext>
            </a:extLst>
          </p:cNvPr>
          <p:cNvSpPr/>
          <p:nvPr/>
        </p:nvSpPr>
        <p:spPr>
          <a:xfrm>
            <a:off x="666895" y="817410"/>
            <a:ext cx="9736561" cy="1125052"/>
          </a:xfrm>
          <a:prstGeom prst="rect">
            <a:avLst/>
          </a:prstGeom>
        </p:spPr>
        <p:txBody>
          <a:bodyPr wrap="square">
            <a:spAutoFit/>
          </a:bodyPr>
          <a:lstStyle/>
          <a:p>
            <a:pPr>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 Go directly to the Child MO to provide the cover when its stage is reached in the main manufacturing order and receive its raw materials from the warehouse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27DC86C3-95E2-A9E1-BA70-AFF85487FB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762163"/>
            <a:ext cx="9051342" cy="4278427"/>
          </a:xfrm>
          <a:prstGeom prst="rect">
            <a:avLst/>
          </a:prstGeom>
        </p:spPr>
      </p:pic>
    </p:spTree>
    <p:extLst>
      <p:ext uri="{BB962C8B-B14F-4D97-AF65-F5344CB8AC3E}">
        <p14:creationId xmlns:p14="http://schemas.microsoft.com/office/powerpoint/2010/main" val="10757126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E4DAF-7DF9-F3C5-4968-F1B14A575CA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A2588AF-EBB4-9FB6-B5C1-36EC36716013}"/>
              </a:ext>
            </a:extLst>
          </p:cNvPr>
          <p:cNvSpPr/>
          <p:nvPr/>
        </p:nvSpPr>
        <p:spPr>
          <a:xfrm>
            <a:off x="666895" y="366278"/>
            <a:ext cx="9736561" cy="1027782"/>
          </a:xfrm>
          <a:prstGeom prst="rect">
            <a:avLst/>
          </a:prstGeom>
        </p:spPr>
        <p:txBody>
          <a:bodyPr wrap="square">
            <a:spAutoFit/>
          </a:bodyPr>
          <a:lstStyle/>
          <a:p>
            <a:pPr>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It was printed using the alternative machine because the main machine was busy with the main manufacturing order, and the semi-finished product was prepared in advance and received in the main manufacturing order.</a:t>
            </a:r>
            <a:endParaRPr lang="en-US" b="1" kern="0" dirty="0">
              <a:latin typeface="Times New Roman" panose="0202060305040502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1F6EC09A-4436-1236-0E5E-E3534BA882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12" y="1838075"/>
            <a:ext cx="9051375" cy="4278427"/>
          </a:xfrm>
          <a:prstGeom prst="rect">
            <a:avLst/>
          </a:prstGeom>
        </p:spPr>
      </p:pic>
    </p:spTree>
    <p:extLst>
      <p:ext uri="{BB962C8B-B14F-4D97-AF65-F5344CB8AC3E}">
        <p14:creationId xmlns:p14="http://schemas.microsoft.com/office/powerpoint/2010/main" val="110849493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2E0FD-DC22-4003-D0E9-8E6AC1115EF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6CDA654-786C-84B9-FEDB-CD260A56A24C}"/>
              </a:ext>
            </a:extLst>
          </p:cNvPr>
          <p:cNvSpPr/>
          <p:nvPr/>
        </p:nvSpPr>
        <p:spPr>
          <a:xfrm>
            <a:off x="603287" y="1388672"/>
            <a:ext cx="9736561" cy="806503"/>
          </a:xfrm>
          <a:prstGeom prst="rect">
            <a:avLst/>
          </a:prstGeom>
        </p:spPr>
        <p:txBody>
          <a:bodyPr wrap="square">
            <a:spAutoFit/>
          </a:bodyPr>
          <a:lstStyle/>
          <a:p>
            <a:pPr marL="342900" lvl="0" indent="-342900" rtl="0">
              <a:lnSpc>
                <a:spcPct val="115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Arial" panose="020B0604020202020204" pitchFamily="34" charset="0"/>
              </a:rPr>
              <a:t> Noting that the printing machines are working simultaneously on the same Source MO</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b="1" kern="0" dirty="0">
              <a:latin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B2F904E0-33B8-0C25-97D8-AA502BC89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329" y="1972539"/>
            <a:ext cx="9051342" cy="4075704"/>
          </a:xfrm>
          <a:prstGeom prst="rect">
            <a:avLst/>
          </a:prstGeom>
        </p:spPr>
      </p:pic>
    </p:spTree>
    <p:extLst>
      <p:ext uri="{BB962C8B-B14F-4D97-AF65-F5344CB8AC3E}">
        <p14:creationId xmlns:p14="http://schemas.microsoft.com/office/powerpoint/2010/main" val="142278368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5DEE-CE74-12D7-4E43-2459D2F4740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31BC100-DE8A-BC29-FA36-A35CA21FEE30}"/>
              </a:ext>
            </a:extLst>
          </p:cNvPr>
          <p:cNvSpPr/>
          <p:nvPr/>
        </p:nvSpPr>
        <p:spPr>
          <a:xfrm>
            <a:off x="666896" y="409755"/>
            <a:ext cx="9736561" cy="1125052"/>
          </a:xfrm>
          <a:prstGeom prst="rect">
            <a:avLst/>
          </a:prstGeom>
        </p:spPr>
        <p:txBody>
          <a:bodyPr wrap="square">
            <a:spAutoFit/>
          </a:bodyPr>
          <a:lstStyle/>
          <a:p>
            <a:pPr>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 Then return to the Source MO and receive the semi-finished product from the warehouse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0" rtl="0">
              <a:lnSpc>
                <a:spcPct val="115000"/>
              </a:lnSpc>
              <a:spcAft>
                <a:spcPts val="800"/>
              </a:spcAft>
            </a:pPr>
            <a:r>
              <a:rPr lang="en-US" sz="1800" b="1" kern="0" dirty="0">
                <a:effectLst/>
                <a:latin typeface="Times New Roman" panose="02020603050405020304" pitchFamily="18" charset="0"/>
                <a:ea typeface="Times New Roman" panose="02020603050405020304" pitchFamily="18" charset="0"/>
              </a:rPr>
              <a:t>-  After receiving and completing the production time and storing the final product in the warehouse, view the B.O.V</a:t>
            </a:r>
            <a:endParaRPr lang="en-US" b="1" kern="0" dirty="0">
              <a:latin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F510D21-0559-EE36-6AD8-19CDDD3C83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115" y="1634706"/>
            <a:ext cx="9051342" cy="2329826"/>
          </a:xfrm>
          <a:prstGeom prst="rect">
            <a:avLst/>
          </a:prstGeom>
        </p:spPr>
      </p:pic>
      <p:pic>
        <p:nvPicPr>
          <p:cNvPr id="5" name="Picture 4">
            <a:extLst>
              <a:ext uri="{FF2B5EF4-FFF2-40B4-BE49-F238E27FC236}">
                <a16:creationId xmlns:a16="http://schemas.microsoft.com/office/drawing/2014/main" id="{2652AF88-8488-ADB8-309A-C1EF27FF46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115" y="4058381"/>
            <a:ext cx="9051342" cy="2329826"/>
          </a:xfrm>
          <a:prstGeom prst="rect">
            <a:avLst/>
          </a:prstGeom>
        </p:spPr>
      </p:pic>
    </p:spTree>
    <p:extLst>
      <p:ext uri="{BB962C8B-B14F-4D97-AF65-F5344CB8AC3E}">
        <p14:creationId xmlns:p14="http://schemas.microsoft.com/office/powerpoint/2010/main" val="185232784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D30D-29FA-9148-0A78-79B8870706A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7D91CEB-2DB2-1E52-34DE-6997800FC08D}"/>
              </a:ext>
            </a:extLst>
          </p:cNvPr>
          <p:cNvSpPr/>
          <p:nvPr/>
        </p:nvSpPr>
        <p:spPr>
          <a:xfrm>
            <a:off x="603286" y="1035695"/>
            <a:ext cx="9736561" cy="390684"/>
          </a:xfrm>
          <a:prstGeom prst="rect">
            <a:avLst/>
          </a:prstGeom>
        </p:spPr>
        <p:txBody>
          <a:bodyPr wrap="square">
            <a:spAutoFit/>
          </a:bodyPr>
          <a:lstStyle/>
          <a:p>
            <a:pPr>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During the receipt process, the By-Product appears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DA878A3-5401-72A7-3B4A-C2A6665DF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9686" y="2003593"/>
            <a:ext cx="9152627" cy="3818712"/>
          </a:xfrm>
          <a:prstGeom prst="rect">
            <a:avLst/>
          </a:prstGeom>
        </p:spPr>
      </p:pic>
    </p:spTree>
    <p:extLst>
      <p:ext uri="{BB962C8B-B14F-4D97-AF65-F5344CB8AC3E}">
        <p14:creationId xmlns:p14="http://schemas.microsoft.com/office/powerpoint/2010/main" val="403454640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07D67-1AF6-A76A-0C94-F67064CEC29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A192995-F882-AABB-6AEE-175FA1E9E812}"/>
              </a:ext>
            </a:extLst>
          </p:cNvPr>
          <p:cNvSpPr/>
          <p:nvPr/>
        </p:nvSpPr>
        <p:spPr>
          <a:xfrm>
            <a:off x="666896" y="409755"/>
            <a:ext cx="9736561" cy="390684"/>
          </a:xfrm>
          <a:prstGeom prst="rect">
            <a:avLst/>
          </a:prstGeom>
        </p:spPr>
        <p:txBody>
          <a:bodyPr wrap="square">
            <a:spAutoFit/>
          </a:bodyPr>
          <a:lstStyle/>
          <a:p>
            <a:pPr>
              <a:lnSpc>
                <a:spcPct val="115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BOM Overview</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4268E96-C66A-66BD-B4D0-87B7DD2A91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840" y="883398"/>
            <a:ext cx="9259726" cy="3679976"/>
          </a:xfrm>
          <a:prstGeom prst="rect">
            <a:avLst/>
          </a:prstGeom>
        </p:spPr>
      </p:pic>
      <p:pic>
        <p:nvPicPr>
          <p:cNvPr id="4" name="Picture 3">
            <a:extLst>
              <a:ext uri="{FF2B5EF4-FFF2-40B4-BE49-F238E27FC236}">
                <a16:creationId xmlns:a16="http://schemas.microsoft.com/office/drawing/2014/main" id="{D00BE434-7D9B-79FC-067C-682750FF33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841" y="4563374"/>
            <a:ext cx="9259725" cy="1983044"/>
          </a:xfrm>
          <a:prstGeom prst="rect">
            <a:avLst/>
          </a:prstGeom>
        </p:spPr>
      </p:pic>
    </p:spTree>
    <p:extLst>
      <p:ext uri="{BB962C8B-B14F-4D97-AF65-F5344CB8AC3E}">
        <p14:creationId xmlns:p14="http://schemas.microsoft.com/office/powerpoint/2010/main" val="163308405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932E-1C08-4440-8921-E559E911C792}"/>
              </a:ext>
            </a:extLst>
          </p:cNvPr>
          <p:cNvSpPr>
            <a:spLocks noGrp="1"/>
          </p:cNvSpPr>
          <p:nvPr>
            <p:ph type="title"/>
          </p:nvPr>
        </p:nvSpPr>
        <p:spPr/>
        <p:txBody>
          <a:bodyPr/>
          <a:lstStyle/>
          <a:p>
            <a:r>
              <a:rPr lang="en-US" dirty="0"/>
              <a:t>Point of Sale (POS)</a:t>
            </a:r>
            <a:endParaRPr lang="en-AE" dirty="0"/>
          </a:p>
        </p:txBody>
      </p:sp>
      <p:sp>
        <p:nvSpPr>
          <p:cNvPr id="3" name="Content Placeholder 2">
            <a:extLst>
              <a:ext uri="{FF2B5EF4-FFF2-40B4-BE49-F238E27FC236}">
                <a16:creationId xmlns:a16="http://schemas.microsoft.com/office/drawing/2014/main" id="{81B215F7-3AE0-42AC-90DD-1C7674F123EF}"/>
              </a:ext>
            </a:extLst>
          </p:cNvPr>
          <p:cNvSpPr>
            <a:spLocks noGrp="1"/>
          </p:cNvSpPr>
          <p:nvPr>
            <p:ph idx="1"/>
          </p:nvPr>
        </p:nvSpPr>
        <p:spPr>
          <a:xfrm>
            <a:off x="1154954" y="2603500"/>
            <a:ext cx="10072288" cy="3416300"/>
          </a:xfrm>
        </p:spPr>
        <p:txBody>
          <a:bodyPr/>
          <a:lstStyle/>
          <a:p>
            <a:r>
              <a:rPr lang="en-US" b="1" dirty="0">
                <a:solidFill>
                  <a:schemeClr val="tx1"/>
                </a:solidFill>
              </a:rPr>
              <a:t>Objective</a:t>
            </a:r>
            <a:r>
              <a:rPr lang="en-US" dirty="0">
                <a:solidFill>
                  <a:schemeClr val="tx1"/>
                </a:solidFill>
              </a:rPr>
              <a:t>: Streamline sales processes in bookstores while automatically integrating them with the rest of the system (purchasing, inventory, accounting, sales, manufacturing)</a:t>
            </a:r>
            <a:r>
              <a:rPr lang="ar-EG" dirty="0">
                <a:solidFill>
                  <a:schemeClr val="tx1"/>
                </a:solidFill>
              </a:rPr>
              <a:t>.</a:t>
            </a:r>
            <a:endParaRPr lang="en-AE" dirty="0">
              <a:solidFill>
                <a:schemeClr val="tx1"/>
              </a:solidFill>
            </a:endParaRPr>
          </a:p>
          <a:p>
            <a:r>
              <a:rPr lang="en-US" b="1" dirty="0">
                <a:solidFill>
                  <a:schemeClr val="tx1"/>
                </a:solidFill>
              </a:rPr>
              <a:t>Key Features</a:t>
            </a:r>
            <a:r>
              <a:rPr lang="ar-EG" b="1" dirty="0">
                <a:solidFill>
                  <a:schemeClr val="tx1"/>
                </a:solidFill>
              </a:rPr>
              <a:t>:</a:t>
            </a:r>
            <a:endParaRPr lang="en-AE" b="1" dirty="0">
              <a:solidFill>
                <a:schemeClr val="tx1"/>
              </a:solidFill>
            </a:endParaRPr>
          </a:p>
          <a:p>
            <a:pPr marL="0" indent="0">
              <a:buNone/>
            </a:pPr>
            <a:r>
              <a:rPr lang="en-US" dirty="0">
                <a:solidFill>
                  <a:schemeClr val="tx1"/>
                </a:solidFill>
              </a:rPr>
              <a:t>     o Quick sales without the need to manually create an invoice</a:t>
            </a:r>
            <a:r>
              <a:rPr lang="ar-EG" dirty="0">
                <a:solidFill>
                  <a:schemeClr val="tx1"/>
                </a:solidFill>
              </a:rPr>
              <a:t>.</a:t>
            </a:r>
            <a:endParaRPr lang="en-AE" dirty="0">
              <a:solidFill>
                <a:schemeClr val="tx1"/>
              </a:solidFill>
            </a:endParaRPr>
          </a:p>
          <a:p>
            <a:pPr marL="0" indent="0">
              <a:buNone/>
            </a:pPr>
            <a:r>
              <a:rPr lang="en-US" dirty="0">
                <a:solidFill>
                  <a:schemeClr val="tx1"/>
                </a:solidFill>
              </a:rPr>
              <a:t>     o Complex sales support (print adjustments during sales, adding additional services)</a:t>
            </a:r>
            <a:endParaRPr lang="en-AE" dirty="0">
              <a:solidFill>
                <a:schemeClr val="tx1"/>
              </a:solidFill>
            </a:endParaRPr>
          </a:p>
          <a:p>
            <a:endParaRPr lang="en-AE" dirty="0">
              <a:solidFill>
                <a:schemeClr val="tx1"/>
              </a:solidFill>
            </a:endParaRPr>
          </a:p>
        </p:txBody>
      </p:sp>
    </p:spTree>
    <p:extLst>
      <p:ext uri="{BB962C8B-B14F-4D97-AF65-F5344CB8AC3E}">
        <p14:creationId xmlns:p14="http://schemas.microsoft.com/office/powerpoint/2010/main" val="31743506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A661AE-FB2F-4C58-97C4-C03438A13B54}"/>
              </a:ext>
            </a:extLst>
          </p:cNvPr>
          <p:cNvSpPr/>
          <p:nvPr/>
        </p:nvSpPr>
        <p:spPr>
          <a:xfrm>
            <a:off x="190077" y="397018"/>
            <a:ext cx="2525050" cy="369332"/>
          </a:xfrm>
          <a:prstGeom prst="rect">
            <a:avLst/>
          </a:prstGeom>
        </p:spPr>
        <p:txBody>
          <a:bodyPr wrap="none">
            <a:spAutoFit/>
          </a:bodyPr>
          <a:lstStyle/>
          <a:p>
            <a:pPr marL="285750" indent="-285750">
              <a:buFont typeface="Wingdings" panose="05000000000000000000" pitchFamily="2" charset="2"/>
              <a:buChar char="v"/>
            </a:pPr>
            <a:r>
              <a:rPr lang="en-US" dirty="0">
                <a:latin typeface="Times New Roman" panose="02020603050405020304" pitchFamily="18" charset="0"/>
                <a:ea typeface="Calibri" panose="020F0502020204030204" pitchFamily="34" charset="0"/>
              </a:rPr>
              <a:t>Point of Sale Settings </a:t>
            </a:r>
            <a:endParaRPr lang="en-AE" dirty="0"/>
          </a:p>
        </p:txBody>
      </p:sp>
      <p:sp>
        <p:nvSpPr>
          <p:cNvPr id="4" name="Rectangle 3">
            <a:extLst>
              <a:ext uri="{FF2B5EF4-FFF2-40B4-BE49-F238E27FC236}">
                <a16:creationId xmlns:a16="http://schemas.microsoft.com/office/drawing/2014/main" id="{8B608777-06E9-4507-9D4F-3AFEDF8F7504}"/>
              </a:ext>
            </a:extLst>
          </p:cNvPr>
          <p:cNvSpPr/>
          <p:nvPr/>
        </p:nvSpPr>
        <p:spPr>
          <a:xfrm>
            <a:off x="368967" y="936301"/>
            <a:ext cx="10234863" cy="709233"/>
          </a:xfrm>
          <a:prstGeom prst="rect">
            <a:avLst/>
          </a:prstGeom>
        </p:spPr>
        <p:txBody>
          <a:bodyPr wrap="square">
            <a:spAutoFit/>
          </a:bodyPr>
          <a:lstStyle/>
          <a:p>
            <a:pPr>
              <a:lnSpc>
                <a:spcPct val="115000"/>
              </a:lnSpc>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1- Determine the number of branches and create a point of sale for each branch, knowing that the customer has a showroom in 6th of October next to the printing press and a point of sale in Giza</a:t>
            </a:r>
            <a:r>
              <a:rPr lang="ar-EG" kern="100" dirty="0">
                <a:latin typeface="Calibri" panose="020F0502020204030204" pitchFamily="34" charset="0"/>
                <a:ea typeface="Calibri" panose="020F0502020204030204" pitchFamily="34" charset="0"/>
                <a:cs typeface="Times New Roman" panose="02020603050405020304" pitchFamily="18" charset="0"/>
              </a:rPr>
              <a:t>.</a:t>
            </a:r>
            <a:endParaRPr lang="en-AE" kern="100" dirty="0">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C87FCC6-84D5-4FD2-B770-2C0A83C9CCC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85474" y="1815485"/>
            <a:ext cx="8077200" cy="1638935"/>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862B659C-E4A9-4386-9DEC-DBAC12D7B9EB}"/>
              </a:ext>
            </a:extLst>
          </p:cNvPr>
          <p:cNvSpPr/>
          <p:nvPr/>
        </p:nvSpPr>
        <p:spPr>
          <a:xfrm>
            <a:off x="368967" y="3671119"/>
            <a:ext cx="4070410"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2- Adjust the settings of each point of sale</a:t>
            </a:r>
            <a:endParaRPr lang="en-AE" dirty="0"/>
          </a:p>
        </p:txBody>
      </p:sp>
      <p:pic>
        <p:nvPicPr>
          <p:cNvPr id="8" name="Picture 7">
            <a:extLst>
              <a:ext uri="{FF2B5EF4-FFF2-40B4-BE49-F238E27FC236}">
                <a16:creationId xmlns:a16="http://schemas.microsoft.com/office/drawing/2014/main" id="{E9BC90A7-12D0-4525-82B5-58B3DDE5CC5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85474" y="4130309"/>
            <a:ext cx="8077200" cy="25122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915737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F1983B-ECE9-460F-83ED-0B93DC96947E}"/>
              </a:ext>
            </a:extLst>
          </p:cNvPr>
          <p:cNvSpPr/>
          <p:nvPr/>
        </p:nvSpPr>
        <p:spPr>
          <a:xfrm>
            <a:off x="441157" y="320387"/>
            <a:ext cx="8799095" cy="646331"/>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3- Setting payment methods at each point of sale (Payment Methods, Journal, and Accounts) and linking them to the points of sale.</a:t>
            </a:r>
            <a:endParaRPr lang="en-AE" dirty="0"/>
          </a:p>
        </p:txBody>
      </p:sp>
      <p:pic>
        <p:nvPicPr>
          <p:cNvPr id="3" name="Picture 2">
            <a:extLst>
              <a:ext uri="{FF2B5EF4-FFF2-40B4-BE49-F238E27FC236}">
                <a16:creationId xmlns:a16="http://schemas.microsoft.com/office/drawing/2014/main" id="{1A9F2672-E20D-4EFD-9AC3-B3C0280C119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77453" y="1030886"/>
            <a:ext cx="8037094" cy="3010134"/>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2249D226-8FB5-442D-86FD-E97CD422689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77453" y="4105188"/>
            <a:ext cx="8037094" cy="26682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38221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E72DC5-E605-441F-8E1D-53F1C363661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22566" y="1264256"/>
            <a:ext cx="9546867" cy="46912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4094433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FB75D-8908-4D56-BB2C-FBE371BF40E5}"/>
              </a:ext>
            </a:extLst>
          </p:cNvPr>
          <p:cNvSpPr>
            <a:spLocks noGrp="1"/>
          </p:cNvSpPr>
          <p:nvPr>
            <p:ph type="title"/>
          </p:nvPr>
        </p:nvSpPr>
        <p:spPr>
          <a:xfrm>
            <a:off x="1198327" y="973668"/>
            <a:ext cx="8674666" cy="706964"/>
          </a:xfrm>
        </p:spPr>
        <p:txBody>
          <a:bodyPr/>
          <a:lstStyle/>
          <a:p>
            <a:r>
              <a:rPr lang="en-US" b="1" dirty="0">
                <a:solidFill>
                  <a:schemeClr val="bg1">
                    <a:lumMod val="95000"/>
                  </a:schemeClr>
                </a:solidFill>
                <a:latin typeface="Times New Roman" pitchFamily="18" charset="0"/>
                <a:cs typeface="Times New Roman" pitchFamily="18" charset="0"/>
              </a:rPr>
              <a:t>Introduction</a:t>
            </a:r>
            <a:endParaRPr lang="en-AE" dirty="0">
              <a:solidFill>
                <a:schemeClr val="bg1">
                  <a:lumMod val="95000"/>
                </a:schemeClr>
              </a:solidFill>
            </a:endParaRPr>
          </a:p>
        </p:txBody>
      </p:sp>
      <p:sp>
        <p:nvSpPr>
          <p:cNvPr id="3" name="Content Placeholder 2">
            <a:extLst>
              <a:ext uri="{FF2B5EF4-FFF2-40B4-BE49-F238E27FC236}">
                <a16:creationId xmlns:a16="http://schemas.microsoft.com/office/drawing/2014/main" id="{6B772E29-ABDC-4C56-99DC-06BCAF5DFB85}"/>
              </a:ext>
            </a:extLst>
          </p:cNvPr>
          <p:cNvSpPr>
            <a:spLocks noGrp="1"/>
          </p:cNvSpPr>
          <p:nvPr>
            <p:ph idx="1"/>
          </p:nvPr>
        </p:nvSpPr>
        <p:spPr/>
        <p:txBody>
          <a:bodyPr/>
          <a:lstStyle/>
          <a:p>
            <a:pPr>
              <a:lnSpc>
                <a:spcPct val="200000"/>
              </a:lnSpc>
            </a:pPr>
            <a:r>
              <a:rPr lang="en-US" dirty="0">
                <a:solidFill>
                  <a:srgbClr val="002060"/>
                </a:solidFill>
                <a:latin typeface="Times New Roman" pitchFamily="18" charset="0"/>
                <a:cs typeface="Times New Roman" pitchFamily="18" charset="0"/>
              </a:rPr>
              <a:t>“ Alwan” Printing Press is a medium-sized project launched on January 1, 2024.</a:t>
            </a:r>
          </a:p>
          <a:p>
            <a:pPr>
              <a:lnSpc>
                <a:spcPct val="200000"/>
              </a:lnSpc>
            </a:pPr>
            <a:r>
              <a:rPr lang="en-US" dirty="0">
                <a:solidFill>
                  <a:srgbClr val="002060"/>
                </a:solidFill>
                <a:latin typeface="Times New Roman" pitchFamily="18" charset="0"/>
                <a:cs typeface="Times New Roman" pitchFamily="18" charset="0"/>
              </a:rPr>
              <a:t>Built on 1,600 M² with dedicated production and administration areas.</a:t>
            </a:r>
          </a:p>
          <a:p>
            <a:pPr>
              <a:lnSpc>
                <a:spcPct val="200000"/>
              </a:lnSpc>
            </a:pPr>
            <a:r>
              <a:rPr lang="en-US" dirty="0">
                <a:solidFill>
                  <a:srgbClr val="002060"/>
                </a:solidFill>
                <a:latin typeface="Times New Roman" pitchFamily="18" charset="0"/>
                <a:cs typeface="Times New Roman" pitchFamily="18" charset="0"/>
              </a:rPr>
              <a:t> Equipped with modern printing systems to ensure high efficiency and meet  </a:t>
            </a:r>
            <a:br>
              <a:rPr lang="en-US" dirty="0">
                <a:solidFill>
                  <a:srgbClr val="002060"/>
                </a:solidFill>
                <a:latin typeface="Times New Roman" pitchFamily="18" charset="0"/>
                <a:cs typeface="Times New Roman" pitchFamily="18" charset="0"/>
              </a:rPr>
            </a:br>
            <a:r>
              <a:rPr lang="en-US" dirty="0">
                <a:solidFill>
                  <a:srgbClr val="002060"/>
                </a:solidFill>
                <a:latin typeface="Times New Roman" pitchFamily="18" charset="0"/>
                <a:cs typeface="Times New Roman" pitchFamily="18" charset="0"/>
              </a:rPr>
              <a:t>  diverse customer needs with top quality.</a:t>
            </a:r>
          </a:p>
          <a:p>
            <a:endParaRPr lang="en-AE" dirty="0"/>
          </a:p>
        </p:txBody>
      </p:sp>
      <p:pic>
        <p:nvPicPr>
          <p:cNvPr id="4" name="Picture 3">
            <a:extLst>
              <a:ext uri="{FF2B5EF4-FFF2-40B4-BE49-F238E27FC236}">
                <a16:creationId xmlns:a16="http://schemas.microsoft.com/office/drawing/2014/main" id="{AEA06ABE-F86A-4155-A539-CE8DC84F4BE4}"/>
              </a:ext>
            </a:extLst>
          </p:cNvPr>
          <p:cNvPicPr>
            <a:picLocks noChangeAspect="1"/>
          </p:cNvPicPr>
          <p:nvPr/>
        </p:nvPicPr>
        <p:blipFill>
          <a:blip r:embed="rId2"/>
          <a:stretch>
            <a:fillRect/>
          </a:stretch>
        </p:blipFill>
        <p:spPr>
          <a:xfrm>
            <a:off x="8469749" y="2988505"/>
            <a:ext cx="3511600" cy="2493480"/>
          </a:xfrm>
          <a:prstGeom prst="rect">
            <a:avLst/>
          </a:prstGeom>
          <a:ln>
            <a:noFill/>
          </a:ln>
          <a:effectLst>
            <a:softEdge rad="112500"/>
          </a:effectLst>
        </p:spPr>
      </p:pic>
    </p:spTree>
    <p:extLst>
      <p:ext uri="{BB962C8B-B14F-4D97-AF65-F5344CB8AC3E}">
        <p14:creationId xmlns:p14="http://schemas.microsoft.com/office/powerpoint/2010/main" val="20510929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CCEA9-CE97-481F-B934-CBD774B6CF8C}"/>
              </a:ext>
            </a:extLst>
          </p:cNvPr>
          <p:cNvSpPr>
            <a:spLocks noGrp="1"/>
          </p:cNvSpPr>
          <p:nvPr>
            <p:ph idx="4294967295"/>
          </p:nvPr>
        </p:nvSpPr>
        <p:spPr>
          <a:xfrm>
            <a:off x="518607" y="388585"/>
            <a:ext cx="8134184" cy="672532"/>
          </a:xfrm>
          <a:prstGeom prst="rect">
            <a:avLst/>
          </a:prstGeom>
        </p:spPr>
        <p:txBody>
          <a:bodyPr/>
          <a:lstStyle/>
          <a:p>
            <a:pPr marL="0" indent="0">
              <a:buNone/>
            </a:pPr>
            <a:r>
              <a:rPr lang="en-US" dirty="0">
                <a:solidFill>
                  <a:schemeClr val="tx2">
                    <a:lumMod val="50000"/>
                  </a:schemeClr>
                </a:solidFill>
                <a:latin typeface="Times New Roman" pitchFamily="18" charset="0"/>
                <a:cs typeface="Times New Roman" pitchFamily="18" charset="0"/>
              </a:rPr>
              <a:t>2- A group of accumulated depreciation accounts was created in the chart of accounts, including 6 accounts:</a:t>
            </a:r>
          </a:p>
        </p:txBody>
      </p:sp>
      <p:pic>
        <p:nvPicPr>
          <p:cNvPr id="10" name="Picture 9">
            <a:extLst>
              <a:ext uri="{FF2B5EF4-FFF2-40B4-BE49-F238E27FC236}">
                <a16:creationId xmlns:a16="http://schemas.microsoft.com/office/drawing/2014/main" id="{DD4ACD50-0948-45E9-B1D0-233948A36FD8}"/>
              </a:ext>
            </a:extLst>
          </p:cNvPr>
          <p:cNvPicPr>
            <a:picLocks noChangeAspect="1"/>
          </p:cNvPicPr>
          <p:nvPr/>
        </p:nvPicPr>
        <p:blipFill>
          <a:blip r:embed="rId2"/>
          <a:stretch>
            <a:fillRect/>
          </a:stretch>
        </p:blipFill>
        <p:spPr>
          <a:xfrm>
            <a:off x="1526473" y="1219006"/>
            <a:ext cx="7549686" cy="2081482"/>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FFDD74A2-4DFD-4CE4-B9E7-C23F3061BF9E}"/>
              </a:ext>
            </a:extLst>
          </p:cNvPr>
          <p:cNvSpPr/>
          <p:nvPr/>
        </p:nvSpPr>
        <p:spPr>
          <a:xfrm>
            <a:off x="518607" y="3417073"/>
            <a:ext cx="8716763" cy="873572"/>
          </a:xfrm>
          <a:prstGeom prst="rect">
            <a:avLst/>
          </a:prstGeom>
        </p:spPr>
        <p:txBody>
          <a:bodyPr wrap="square">
            <a:spAutoFit/>
          </a:bodyPr>
          <a:lstStyle/>
          <a:p>
            <a:pPr>
              <a:lnSpc>
                <a:spcPct val="150000"/>
              </a:lnSpc>
              <a:spcBef>
                <a:spcPct val="0"/>
              </a:spcBef>
            </a:pPr>
            <a:r>
              <a:rPr lang="en-US" dirty="0">
                <a:solidFill>
                  <a:schemeClr val="tx2">
                    <a:lumMod val="50000"/>
                  </a:schemeClr>
                </a:solidFill>
                <a:latin typeface="Times New Roman" pitchFamily="18" charset="0"/>
                <a:cs typeface="Times New Roman" pitchFamily="18" charset="0"/>
              </a:rPr>
              <a:t>3- A group of depreciation expense accounts was created for the current accounting period, including 6 accounts:</a:t>
            </a:r>
          </a:p>
        </p:txBody>
      </p:sp>
      <p:pic>
        <p:nvPicPr>
          <p:cNvPr id="14" name="Picture 13">
            <a:extLst>
              <a:ext uri="{FF2B5EF4-FFF2-40B4-BE49-F238E27FC236}">
                <a16:creationId xmlns:a16="http://schemas.microsoft.com/office/drawing/2014/main" id="{F6F5E50C-07BA-4B15-8806-6B4989765D6D}"/>
              </a:ext>
            </a:extLst>
          </p:cNvPr>
          <p:cNvPicPr>
            <a:picLocks noChangeAspect="1"/>
          </p:cNvPicPr>
          <p:nvPr/>
        </p:nvPicPr>
        <p:blipFill>
          <a:blip r:embed="rId3"/>
          <a:stretch>
            <a:fillRect/>
          </a:stretch>
        </p:blipFill>
        <p:spPr>
          <a:xfrm>
            <a:off x="1532570" y="4403254"/>
            <a:ext cx="7543589" cy="21561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7142368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9CF911-C746-4301-9063-8DFC9FF580A1}"/>
              </a:ext>
            </a:extLst>
          </p:cNvPr>
          <p:cNvSpPr/>
          <p:nvPr/>
        </p:nvSpPr>
        <p:spPr>
          <a:xfrm>
            <a:off x="198782" y="174927"/>
            <a:ext cx="9811910" cy="709233"/>
          </a:xfrm>
          <a:prstGeom prst="rect">
            <a:avLst/>
          </a:prstGeom>
        </p:spPr>
        <p:txBody>
          <a:bodyPr wrap="square">
            <a:spAutoFit/>
          </a:bodyPr>
          <a:lstStyle/>
          <a:p>
            <a:pPr marL="16510">
              <a:lnSpc>
                <a:spcPct val="115000"/>
              </a:lnSpc>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4- Creating warehouses and warehouse operations for points of sale, including delivery, receipt, return, and depreciation, and controlling them at each point of sale (Pos)</a:t>
            </a:r>
            <a:r>
              <a:rPr lang="ar-EG" kern="100" dirty="0">
                <a:latin typeface="Calibri" panose="020F0502020204030204" pitchFamily="34" charset="0"/>
                <a:ea typeface="Calibri" panose="020F0502020204030204" pitchFamily="34" charset="0"/>
                <a:cs typeface="Times New Roman" panose="02020603050405020304" pitchFamily="18" charset="0"/>
              </a:rPr>
              <a:t>.</a:t>
            </a:r>
            <a:endParaRPr lang="en-AE" kern="100" dirty="0">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CD3D28D-B02B-4487-90A6-EB90D3C7A0EE}"/>
              </a:ext>
            </a:extLst>
          </p:cNvPr>
          <p:cNvSpPr/>
          <p:nvPr/>
        </p:nvSpPr>
        <p:spPr>
          <a:xfrm>
            <a:off x="198782" y="861138"/>
            <a:ext cx="5055615" cy="390684"/>
          </a:xfrm>
          <a:prstGeom prst="rect">
            <a:avLst/>
          </a:prstGeom>
        </p:spPr>
        <p:txBody>
          <a:bodyPr wrap="none">
            <a:spAutoFit/>
          </a:bodyPr>
          <a:lstStyle/>
          <a:p>
            <a:pPr marL="16510">
              <a:lnSpc>
                <a:spcPct val="115000"/>
              </a:lnSpc>
              <a:spcAft>
                <a:spcPts val="800"/>
              </a:spcAft>
            </a:pPr>
            <a:r>
              <a:rPr lang="en-US" b="1" kern="100" dirty="0">
                <a:latin typeface="Times New Roman" panose="02020603050405020304" pitchFamily="18" charset="0"/>
                <a:ea typeface="Calibri" panose="020F0502020204030204" pitchFamily="34" charset="0"/>
                <a:cs typeface="Arial" panose="020B0604020202020204" pitchFamily="34" charset="0"/>
              </a:rPr>
              <a:t>Create POS Warehouse and Inventory Operation</a:t>
            </a:r>
            <a:endParaRPr lang="en-AE" kern="100" dirty="0">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19C908F-8ABC-445E-9260-9A9D402AC74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97211" y="1344841"/>
            <a:ext cx="7686260" cy="2247458"/>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C2EBE58-AB53-4CE7-8346-18C91CC0C68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97210" y="3826827"/>
            <a:ext cx="7686260" cy="1570382"/>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0C5A1041-09AD-4538-B1C2-70229E8EEEC6}"/>
              </a:ext>
            </a:extLst>
          </p:cNvPr>
          <p:cNvPicPr/>
          <p:nvPr/>
        </p:nvPicPr>
        <p:blipFill>
          <a:blip r:embed="rId4">
            <a:extLst>
              <a:ext uri="{28A0092B-C50C-407E-A947-70E740481C1C}">
                <a14:useLocalDpi xmlns:a14="http://schemas.microsoft.com/office/drawing/2010/main" val="0"/>
              </a:ext>
            </a:extLst>
          </a:blip>
          <a:stretch>
            <a:fillRect/>
          </a:stretch>
        </p:blipFill>
        <p:spPr>
          <a:xfrm>
            <a:off x="2197210" y="5631737"/>
            <a:ext cx="7686260" cy="9439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587635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78E61B-43D7-4B29-8306-5C94485A4766}"/>
              </a:ext>
            </a:extLst>
          </p:cNvPr>
          <p:cNvSpPr/>
          <p:nvPr/>
        </p:nvSpPr>
        <p:spPr>
          <a:xfrm>
            <a:off x="365188" y="548842"/>
            <a:ext cx="6038833"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5- Upload POS Product Categories and set up the POS interface</a:t>
            </a:r>
            <a:endParaRPr lang="en-AE" dirty="0"/>
          </a:p>
        </p:txBody>
      </p:sp>
      <p:pic>
        <p:nvPicPr>
          <p:cNvPr id="3" name="Picture 2">
            <a:extLst>
              <a:ext uri="{FF2B5EF4-FFF2-40B4-BE49-F238E27FC236}">
                <a16:creationId xmlns:a16="http://schemas.microsoft.com/office/drawing/2014/main" id="{B6C82547-7CFE-4082-AB2A-8A5CBAB85B8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42769" y="1057523"/>
            <a:ext cx="8306462" cy="3116912"/>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DD9F2576-AE89-477C-BB2A-1B90D8ADCE8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42769" y="4468434"/>
            <a:ext cx="8306462" cy="1999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1318636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9ECC7A-1532-4589-BA78-A6077676ADBB}"/>
              </a:ext>
            </a:extLst>
          </p:cNvPr>
          <p:cNvSpPr/>
          <p:nvPr/>
        </p:nvSpPr>
        <p:spPr>
          <a:xfrm>
            <a:off x="397565" y="685800"/>
            <a:ext cx="8786191" cy="709233"/>
          </a:xfrm>
          <a:prstGeom prst="rect">
            <a:avLst/>
          </a:prstGeom>
        </p:spPr>
        <p:txBody>
          <a:bodyPr wrap="square">
            <a:spAutoFit/>
          </a:bodyPr>
          <a:lstStyle/>
          <a:p>
            <a:pPr marL="16510">
              <a:lnSpc>
                <a:spcPct val="115000"/>
              </a:lnSpc>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6-Adjust the settings for the products that appear at the points of sale with the application on the rest of the products.</a:t>
            </a:r>
            <a:endParaRPr lang="en-AE" kern="100" dirty="0">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BEF9BE7-D2ED-454D-8DDD-8E8853AA554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24717" y="1594235"/>
            <a:ext cx="8942566" cy="44328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671274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4DA780-A7C2-4A93-A810-619959805749}"/>
              </a:ext>
            </a:extLst>
          </p:cNvPr>
          <p:cNvSpPr/>
          <p:nvPr/>
        </p:nvSpPr>
        <p:spPr>
          <a:xfrm>
            <a:off x="654657" y="974885"/>
            <a:ext cx="6096000" cy="369332"/>
          </a:xfrm>
          <a:prstGeom prst="rect">
            <a:avLst/>
          </a:prstGeom>
        </p:spPr>
        <p:txBody>
          <a:bodyPr>
            <a:spAutoFit/>
          </a:bodyPr>
          <a:lstStyle/>
          <a:p>
            <a:r>
              <a:rPr lang="en-US" dirty="0">
                <a:latin typeface="Times New Roman" panose="02020603050405020304" pitchFamily="18" charset="0"/>
                <a:ea typeface="Calibri" panose="020F0502020204030204" pitchFamily="34" charset="0"/>
              </a:rPr>
              <a:t>7- Setting default journals at the branch level to tighten control. </a:t>
            </a:r>
            <a:endParaRPr lang="en-AE" dirty="0"/>
          </a:p>
        </p:txBody>
      </p:sp>
      <p:pic>
        <p:nvPicPr>
          <p:cNvPr id="3" name="Picture 2">
            <a:extLst>
              <a:ext uri="{FF2B5EF4-FFF2-40B4-BE49-F238E27FC236}">
                <a16:creationId xmlns:a16="http://schemas.microsoft.com/office/drawing/2014/main" id="{B5254475-2BE0-443C-96A6-BD48F385D45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47353" y="1649895"/>
            <a:ext cx="8497294" cy="45282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4592725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CF3434-9FE5-41F2-A692-1D70D330D57A}"/>
              </a:ext>
            </a:extLst>
          </p:cNvPr>
          <p:cNvSpPr/>
          <p:nvPr/>
        </p:nvSpPr>
        <p:spPr>
          <a:xfrm>
            <a:off x="480977" y="747623"/>
            <a:ext cx="5044971"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8-Adjusting invoice numbering at each point of sale.</a:t>
            </a:r>
            <a:endParaRPr lang="en-AE" dirty="0"/>
          </a:p>
        </p:txBody>
      </p:sp>
      <p:pic>
        <p:nvPicPr>
          <p:cNvPr id="3" name="Picture 2">
            <a:extLst>
              <a:ext uri="{FF2B5EF4-FFF2-40B4-BE49-F238E27FC236}">
                <a16:creationId xmlns:a16="http://schemas.microsoft.com/office/drawing/2014/main" id="{B4F95541-AC9A-4E30-B393-D174C9020D7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68116" y="1522675"/>
            <a:ext cx="8393652" cy="1808922"/>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8204B899-BD35-421E-8CA5-6DA8FA312A7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68116" y="3429000"/>
            <a:ext cx="8393652" cy="31308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829478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19E972-5059-44FE-9C1A-0D3D412C7EEE}"/>
              </a:ext>
            </a:extLst>
          </p:cNvPr>
          <p:cNvSpPr/>
          <p:nvPr/>
        </p:nvSpPr>
        <p:spPr>
          <a:xfrm>
            <a:off x="312751" y="259374"/>
            <a:ext cx="9144001" cy="709233"/>
          </a:xfrm>
          <a:prstGeom prst="rect">
            <a:avLst/>
          </a:prstGeom>
        </p:spPr>
        <p:txBody>
          <a:bodyPr wrap="square">
            <a:spAutoFit/>
          </a:bodyPr>
          <a:lstStyle/>
          <a:p>
            <a:pPr marL="16510">
              <a:lnSpc>
                <a:spcPct val="115000"/>
              </a:lnSpc>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9-Define employees and the responsibilities of each employee on the POS and create a PIN code from the Employees application</a:t>
            </a:r>
            <a:endParaRPr lang="en-AE" kern="100" dirty="0">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2C1BC5F-65E1-4BA9-9CF3-9E9B056FEC0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30231" y="1060556"/>
            <a:ext cx="8020218" cy="273453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57B57711-B096-4138-B421-C2F868CAC0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30231" y="3894148"/>
            <a:ext cx="8020218" cy="27680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7385536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449A13-47A0-48DA-AD2F-124F8A09AF76}"/>
              </a:ext>
            </a:extLst>
          </p:cNvPr>
          <p:cNvSpPr/>
          <p:nvPr/>
        </p:nvSpPr>
        <p:spPr>
          <a:xfrm>
            <a:off x="-275647" y="346017"/>
            <a:ext cx="8465489" cy="390684"/>
          </a:xfrm>
          <a:prstGeom prst="rect">
            <a:avLst/>
          </a:prstGeom>
        </p:spPr>
        <p:txBody>
          <a:bodyPr wrap="square">
            <a:spAutoFit/>
          </a:bodyPr>
          <a:lstStyle/>
          <a:p>
            <a:pPr marL="16510" algn="ctr">
              <a:lnSpc>
                <a:spcPct val="115000"/>
              </a:lnSpc>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10-Adjusting the currency in Cash and the method of displaying taxes in POS</a:t>
            </a:r>
            <a:endParaRPr lang="en-AE" kern="100" dirty="0">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7355516-4E2B-47B1-961F-D8519560C7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80999" y="938405"/>
            <a:ext cx="8417780" cy="263780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AEA723B2-F7C2-46E7-8B9D-1A8A4C1DD22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80999" y="3777916"/>
            <a:ext cx="8413360" cy="27340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588148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F872E-0AB6-41ED-9126-57C97DA4E80B}"/>
              </a:ext>
            </a:extLst>
          </p:cNvPr>
          <p:cNvSpPr/>
          <p:nvPr/>
        </p:nvSpPr>
        <p:spPr>
          <a:xfrm>
            <a:off x="433136" y="459521"/>
            <a:ext cx="9264317" cy="709233"/>
          </a:xfrm>
          <a:prstGeom prst="rect">
            <a:avLst/>
          </a:prstGeom>
        </p:spPr>
        <p:txBody>
          <a:bodyPr wrap="square">
            <a:spAutoFit/>
          </a:bodyPr>
          <a:lstStyle/>
          <a:p>
            <a:pPr marL="16510">
              <a:lnSpc>
                <a:spcPct val="115000"/>
              </a:lnSpc>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11- Conduct a complete work cycle on the POS to implement the basic steps in the sales process, as shown in the pictures</a:t>
            </a:r>
            <a:r>
              <a:rPr lang="en-GB" kern="100" dirty="0">
                <a:latin typeface="Calibri" panose="020F0502020204030204" pitchFamily="34" charset="0"/>
                <a:ea typeface="Calibri" panose="020F0502020204030204" pitchFamily="34" charset="0"/>
                <a:cs typeface="Times New Roman" panose="02020603050405020304" pitchFamily="18" charset="0"/>
              </a:rPr>
              <a:t>:</a:t>
            </a:r>
            <a:endParaRPr lang="en-AE" kern="100" dirty="0">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88686BC-5766-433A-B1A5-8E2583C8351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45368" y="1259308"/>
            <a:ext cx="8101264" cy="1540039"/>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AA742A0-ACE8-430B-A055-DD1AA129D61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45368" y="2970112"/>
            <a:ext cx="8101264" cy="160991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60D1E001-A1B5-48E3-9961-3BE5D92C8A4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045368" y="4734742"/>
            <a:ext cx="8101265" cy="19434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3662389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08A806-00DB-4628-B471-312CE92CD7E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22281" y="413468"/>
            <a:ext cx="8147438" cy="2236442"/>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55919BC8-32EF-4D86-B52C-BB49910B0B9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22281" y="2753277"/>
            <a:ext cx="8147438" cy="187960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C99C4053-4436-4F81-B35D-39C9B0128D5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022281" y="4807805"/>
            <a:ext cx="8147438" cy="187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383475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590DF-AD6B-4F12-9AE1-CE430C57CCB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60820" y="146851"/>
            <a:ext cx="7670360" cy="3202636"/>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14A7BD6-39C1-4AD0-B489-76B23E030C2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60820" y="3508514"/>
            <a:ext cx="7670360" cy="32026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709912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45C727-10C2-4E94-A27F-834FF902A61F}"/>
              </a:ext>
            </a:extLst>
          </p:cNvPr>
          <p:cNvSpPr txBox="1">
            <a:spLocks/>
          </p:cNvSpPr>
          <p:nvPr/>
        </p:nvSpPr>
        <p:spPr>
          <a:xfrm>
            <a:off x="514847" y="0"/>
            <a:ext cx="8382000" cy="990600"/>
          </a:xfrm>
          <a:prstGeom prst="rect">
            <a:avLst/>
          </a:prstGeom>
        </p:spPr>
        <p:txBody>
          <a:bodyPr vert="horz" lIns="91440" tIns="45720" rIns="91440" bIns="45720" rtlCol="0" anchor="ctr">
            <a:normAutofit fontScale="97500"/>
          </a:bodyPr>
          <a:lstStyle/>
          <a:p>
            <a:r>
              <a:rPr lang="en-US" dirty="0">
                <a:solidFill>
                  <a:schemeClr val="tx2">
                    <a:lumMod val="50000"/>
                  </a:schemeClr>
                </a:solidFill>
                <a:latin typeface="Times New Roman" pitchFamily="18" charset="0"/>
                <a:cs typeface="Times New Roman" pitchFamily="18" charset="0"/>
              </a:rPr>
              <a:t>4- A special depreciation journal was created (short name: </a:t>
            </a:r>
            <a:r>
              <a:rPr lang="en-US" dirty="0" err="1">
                <a:solidFill>
                  <a:schemeClr val="tx2">
                    <a:lumMod val="50000"/>
                  </a:schemeClr>
                </a:solidFill>
                <a:latin typeface="Times New Roman" pitchFamily="18" charset="0"/>
                <a:cs typeface="Times New Roman" pitchFamily="18" charset="0"/>
              </a:rPr>
              <a:t>Depr</a:t>
            </a:r>
            <a:r>
              <a:rPr lang="en-US" dirty="0">
                <a:solidFill>
                  <a:schemeClr val="tx2">
                    <a:lumMod val="50000"/>
                  </a:schemeClr>
                </a:solidFill>
                <a:latin typeface="Times New Roman" pitchFamily="18" charset="0"/>
                <a:cs typeface="Times New Roman" pitchFamily="18" charset="0"/>
              </a:rPr>
              <a:t>):</a:t>
            </a:r>
          </a:p>
        </p:txBody>
      </p:sp>
      <p:sp>
        <p:nvSpPr>
          <p:cNvPr id="5" name="Title 1">
            <a:extLst>
              <a:ext uri="{FF2B5EF4-FFF2-40B4-BE49-F238E27FC236}">
                <a16:creationId xmlns:a16="http://schemas.microsoft.com/office/drawing/2014/main" id="{C6485956-0D11-4B19-B49B-C7E7C774AB8B}"/>
              </a:ext>
            </a:extLst>
          </p:cNvPr>
          <p:cNvSpPr txBox="1">
            <a:spLocks/>
          </p:cNvSpPr>
          <p:nvPr/>
        </p:nvSpPr>
        <p:spPr>
          <a:xfrm>
            <a:off x="514847" y="3200401"/>
            <a:ext cx="8382000" cy="990600"/>
          </a:xfrm>
          <a:prstGeom prst="rect">
            <a:avLst/>
          </a:prstGeom>
        </p:spPr>
        <p:txBody>
          <a:bodyPr vert="horz" lIns="91440" tIns="45720" rIns="91440" bIns="45720" rtlCol="0" anchor="ctr">
            <a:normAutofit fontScale="97500"/>
          </a:bodyPr>
          <a:lstStyle/>
          <a:p>
            <a:r>
              <a:rPr lang="en-US" dirty="0">
                <a:solidFill>
                  <a:schemeClr val="tx2">
                    <a:lumMod val="50000"/>
                  </a:schemeClr>
                </a:solidFill>
                <a:latin typeface="Times New Roman" pitchFamily="18" charset="0"/>
                <a:cs typeface="Times New Roman" pitchFamily="18" charset="0"/>
              </a:rPr>
              <a:t>5- Asset models were created for each account separately based on its depreciation rate, linked to asset accounts, accumulated depreciation accounts, and expense accounts:</a:t>
            </a:r>
          </a:p>
          <a:p>
            <a:pPr>
              <a:lnSpc>
                <a:spcPct val="90000"/>
              </a:lnSpc>
              <a:spcBef>
                <a:spcPct val="0"/>
              </a:spcBef>
            </a:pPr>
            <a:endParaRPr lang="en-US" sz="2100" dirty="0">
              <a:solidFill>
                <a:schemeClr val="tx2">
                  <a:lumMod val="50000"/>
                </a:schemeClr>
              </a:solidFill>
              <a:latin typeface="Times New Roman" pitchFamily="18" charset="0"/>
              <a:cs typeface="Times New Roman" pitchFamily="18" charset="0"/>
            </a:endParaRPr>
          </a:p>
        </p:txBody>
      </p:sp>
      <p:pic>
        <p:nvPicPr>
          <p:cNvPr id="6" name="Picture 5" descr="acc4.JPG">
            <a:extLst>
              <a:ext uri="{FF2B5EF4-FFF2-40B4-BE49-F238E27FC236}">
                <a16:creationId xmlns:a16="http://schemas.microsoft.com/office/drawing/2014/main" id="{0AD96858-BD0B-417F-A56A-8A42BF961E38}"/>
              </a:ext>
            </a:extLst>
          </p:cNvPr>
          <p:cNvPicPr/>
          <p:nvPr/>
        </p:nvPicPr>
        <p:blipFill>
          <a:blip r:embed="rId2"/>
          <a:stretch>
            <a:fillRect/>
          </a:stretch>
        </p:blipFill>
        <p:spPr>
          <a:xfrm>
            <a:off x="1470329" y="894522"/>
            <a:ext cx="8229600" cy="2305879"/>
          </a:xfrm>
          <a:prstGeom prst="rect">
            <a:avLst/>
          </a:prstGeom>
          <a:ln>
            <a:noFill/>
          </a:ln>
          <a:effectLst>
            <a:outerShdw blurRad="190500" algn="tl" rotWithShape="0">
              <a:srgbClr val="000000">
                <a:alpha val="70000"/>
              </a:srgbClr>
            </a:outerShdw>
          </a:effectLst>
        </p:spPr>
      </p:pic>
      <p:pic>
        <p:nvPicPr>
          <p:cNvPr id="7" name="Picture 6" descr="acc5.JPG">
            <a:extLst>
              <a:ext uri="{FF2B5EF4-FFF2-40B4-BE49-F238E27FC236}">
                <a16:creationId xmlns:a16="http://schemas.microsoft.com/office/drawing/2014/main" id="{E69833C9-42AE-4F7B-8266-7FB71BFF0242}"/>
              </a:ext>
            </a:extLst>
          </p:cNvPr>
          <p:cNvPicPr/>
          <p:nvPr/>
        </p:nvPicPr>
        <p:blipFill>
          <a:blip r:embed="rId3"/>
          <a:stretch>
            <a:fillRect/>
          </a:stretch>
        </p:blipFill>
        <p:spPr>
          <a:xfrm>
            <a:off x="1470329" y="4038600"/>
            <a:ext cx="8229600" cy="2362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791693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6F683B-E592-4AB6-AE82-CD432A8A8C15}"/>
              </a:ext>
            </a:extLst>
          </p:cNvPr>
          <p:cNvSpPr/>
          <p:nvPr/>
        </p:nvSpPr>
        <p:spPr>
          <a:xfrm>
            <a:off x="917050" y="504908"/>
            <a:ext cx="8608612" cy="1477328"/>
          </a:xfrm>
          <a:prstGeom prst="rect">
            <a:avLst/>
          </a:prstGeom>
        </p:spPr>
        <p:txBody>
          <a:bodyPr wrap="square">
            <a:spAutoFit/>
          </a:bodyPr>
          <a:lstStyle/>
          <a:p>
            <a:r>
              <a:rPr lang="en-US" b="1" dirty="0">
                <a:latin typeface="Times New Roman" panose="02020603050405020304" pitchFamily="18" charset="0"/>
                <a:ea typeface="Calibri" panose="020F0502020204030204" pitchFamily="34" charset="0"/>
              </a:rPr>
              <a:t>Note: The sale process was completed using three payment methods, and we will show, as shown in the following images, the extent of the system’s flexibility in dealing with them according to the settings that were made, whether from within the POS, Accounting, or Receivable application, and the extent of integration between the system’s applications</a:t>
            </a:r>
            <a:r>
              <a:rPr lang="ar-EG" b="1" dirty="0">
                <a:ea typeface="Calibri" panose="020F0502020204030204" pitchFamily="34" charset="0"/>
                <a:cs typeface="Times New Roman" panose="02020603050405020304" pitchFamily="18" charset="0"/>
              </a:rPr>
              <a:t>.</a:t>
            </a:r>
            <a:endParaRPr lang="en-AE" dirty="0"/>
          </a:p>
        </p:txBody>
      </p:sp>
      <p:pic>
        <p:nvPicPr>
          <p:cNvPr id="3" name="Picture 2">
            <a:extLst>
              <a:ext uri="{FF2B5EF4-FFF2-40B4-BE49-F238E27FC236}">
                <a16:creationId xmlns:a16="http://schemas.microsoft.com/office/drawing/2014/main" id="{323C46FB-A615-4B9F-A93B-2446048E3AB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46136" y="2166730"/>
            <a:ext cx="8099728" cy="40988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9076072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7A29A2-1846-404F-B51F-30121DBB2087}"/>
              </a:ext>
            </a:extLst>
          </p:cNvPr>
          <p:cNvPicPr/>
          <p:nvPr/>
        </p:nvPicPr>
        <p:blipFill>
          <a:blip r:embed="rId2">
            <a:extLst>
              <a:ext uri="{28A0092B-C50C-407E-A947-70E740481C1C}">
                <a14:useLocalDpi xmlns:a14="http://schemas.microsoft.com/office/drawing/2010/main" val="0"/>
              </a:ext>
            </a:extLst>
          </a:blip>
          <a:stretch>
            <a:fillRect/>
          </a:stretch>
        </p:blipFill>
        <p:spPr>
          <a:xfrm>
            <a:off x="1905732" y="988447"/>
            <a:ext cx="8380536" cy="5119646"/>
          </a:xfrm>
          <a:prstGeom prst="rect">
            <a:avLst/>
          </a:prstGeom>
        </p:spPr>
      </p:pic>
    </p:spTree>
    <p:extLst>
      <p:ext uri="{BB962C8B-B14F-4D97-AF65-F5344CB8AC3E}">
        <p14:creationId xmlns:p14="http://schemas.microsoft.com/office/powerpoint/2010/main" val="104913569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6C4E39-011B-4436-94E6-C01104E40CEC}"/>
              </a:ext>
            </a:extLst>
          </p:cNvPr>
          <p:cNvSpPr/>
          <p:nvPr/>
        </p:nvSpPr>
        <p:spPr>
          <a:xfrm>
            <a:off x="635071" y="458652"/>
            <a:ext cx="1695336" cy="390684"/>
          </a:xfrm>
          <a:prstGeom prst="rect">
            <a:avLst/>
          </a:prstGeom>
        </p:spPr>
        <p:txBody>
          <a:bodyPr wrap="none">
            <a:spAutoFit/>
          </a:bodyPr>
          <a:lstStyle/>
          <a:p>
            <a:pPr marL="16510">
              <a:lnSpc>
                <a:spcPct val="115000"/>
              </a:lnSpc>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12-Make refund</a:t>
            </a:r>
            <a:endParaRPr lang="en-AE" kern="100" dirty="0">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8DC5BA1-C90F-4EB3-9F61-4B0365F02E0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30407" y="1041621"/>
            <a:ext cx="6996473" cy="2679589"/>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48BC5641-ACEF-4923-BCC1-59DEBF1EEFC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30407" y="3913495"/>
            <a:ext cx="6996473" cy="26622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925877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0F70A7-F382-43A1-803D-E8F6E80D19F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55304" y="722437"/>
            <a:ext cx="8481392" cy="262048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974DEB0C-E3D6-4BC2-8707-C8C6F1B6F2F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55304" y="3515083"/>
            <a:ext cx="8481392" cy="28062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5550036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4C44C3-ACB0-41A2-A525-399BDBCEF80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67840" y="1367625"/>
            <a:ext cx="8656320" cy="45799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774128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C5C3-146B-4ABF-891D-9E1001E1C6BF}"/>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Conclusion</a:t>
            </a:r>
            <a:endParaRPr lang="x-none" dirty="0">
              <a:solidFill>
                <a:schemeClr val="bg1">
                  <a:lumMod val="95000"/>
                </a:schemeClr>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7CC647DB-579A-4087-9FBD-7E37935C065E}"/>
              </a:ext>
            </a:extLst>
          </p:cNvPr>
          <p:cNvSpPr>
            <a:spLocks noGrp="1"/>
          </p:cNvSpPr>
          <p:nvPr>
            <p:ph idx="1"/>
          </p:nvPr>
        </p:nvSpPr>
        <p:spPr>
          <a:xfrm>
            <a:off x="257592" y="2452994"/>
            <a:ext cx="8285517" cy="3416300"/>
          </a:xfrm>
        </p:spPr>
        <p:txBody>
          <a:bodyPr>
            <a:normAutofit/>
          </a:bodyPr>
          <a:lstStyle/>
          <a:p>
            <a:pPr>
              <a:lnSpc>
                <a:spcPct val="200000"/>
              </a:lnSpc>
            </a:pPr>
            <a:r>
              <a:rPr lang="en-US" dirty="0">
                <a:solidFill>
                  <a:schemeClr val="tx1"/>
                </a:solidFill>
              </a:rPr>
              <a:t>this project represents a practical step towards digitizing and efficiently managing printing operations using Odoo. Gaps were analyzed and custom solutions implemented to meet the client's needs. We hope this work serves as a valuable milestone in our professional journey.</a:t>
            </a:r>
          </a:p>
        </p:txBody>
      </p:sp>
    </p:spTree>
    <p:extLst>
      <p:ext uri="{BB962C8B-B14F-4D97-AF65-F5344CB8AC3E}">
        <p14:creationId xmlns:p14="http://schemas.microsoft.com/office/powerpoint/2010/main" val="410105368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50299-0D13-4316-917A-C45488413500}"/>
              </a:ext>
            </a:extLst>
          </p:cNvPr>
          <p:cNvSpPr txBox="1">
            <a:spLocks/>
          </p:cNvSpPr>
          <p:nvPr/>
        </p:nvSpPr>
        <p:spPr>
          <a:xfrm>
            <a:off x="775615" y="445273"/>
            <a:ext cx="8543313" cy="1371600"/>
          </a:xfrm>
          <a:prstGeom prst="rect">
            <a:avLst/>
          </a:prstGeom>
        </p:spPr>
        <p:txBody>
          <a:bodyPr vert="horz" lIns="91440" tIns="45720" rIns="91440" bIns="45720" rtlCol="0" anchor="ctr">
            <a:normAutofit fontScale="97500"/>
          </a:bodyPr>
          <a:lstStyle/>
          <a:p>
            <a:pPr>
              <a:lnSpc>
                <a:spcPct val="200000"/>
              </a:lnSpc>
            </a:pPr>
            <a:r>
              <a:rPr lang="en-US" dirty="0">
                <a:solidFill>
                  <a:schemeClr val="tx2">
                    <a:lumMod val="50000"/>
                  </a:schemeClr>
                </a:solidFill>
                <a:latin typeface="Times New Roman" panose="02020603050405020304" pitchFamily="18" charset="0"/>
                <a:cs typeface="Times New Roman" pitchFamily="18" charset="0"/>
              </a:rPr>
              <a:t>6</a:t>
            </a:r>
            <a:r>
              <a:rPr lang="en-US" b="1" dirty="0">
                <a:latin typeface="Times New Roman" panose="02020603050405020304" pitchFamily="18" charset="0"/>
                <a:cs typeface="Times New Roman" panose="02020603050405020304" pitchFamily="18" charset="0"/>
              </a:rPr>
              <a:t>- </a:t>
            </a:r>
            <a:r>
              <a:rPr lang="en-US" dirty="0">
                <a:solidFill>
                  <a:schemeClr val="tx2">
                    <a:lumMod val="50000"/>
                  </a:schemeClr>
                </a:solidFill>
                <a:latin typeface="Times New Roman" panose="02020603050405020304" pitchFamily="18" charset="0"/>
                <a:cs typeface="Times New Roman" pitchFamily="18" charset="0"/>
              </a:rPr>
              <a:t>The value of the printing press land asset was entered, which is a non-depreciable asset,           and linked to the relevant accounts in the chart of accounts:</a:t>
            </a:r>
          </a:p>
        </p:txBody>
      </p:sp>
      <p:pic>
        <p:nvPicPr>
          <p:cNvPr id="3" name="Picture 2">
            <a:extLst>
              <a:ext uri="{FF2B5EF4-FFF2-40B4-BE49-F238E27FC236}">
                <a16:creationId xmlns:a16="http://schemas.microsoft.com/office/drawing/2014/main" id="{C8357CDA-F411-4AD0-BFE5-34391ABD6714}"/>
              </a:ext>
            </a:extLst>
          </p:cNvPr>
          <p:cNvPicPr>
            <a:picLocks noChangeAspect="1"/>
          </p:cNvPicPr>
          <p:nvPr/>
        </p:nvPicPr>
        <p:blipFill>
          <a:blip r:embed="rId2"/>
          <a:stretch>
            <a:fillRect/>
          </a:stretch>
        </p:blipFill>
        <p:spPr>
          <a:xfrm>
            <a:off x="1483217" y="1864581"/>
            <a:ext cx="8382727" cy="43468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15475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41F9-C740-4D28-9F51-535EB577515A}"/>
              </a:ext>
            </a:extLst>
          </p:cNvPr>
          <p:cNvSpPr txBox="1">
            <a:spLocks/>
          </p:cNvSpPr>
          <p:nvPr/>
        </p:nvSpPr>
        <p:spPr>
          <a:xfrm>
            <a:off x="498943" y="211372"/>
            <a:ext cx="9710531" cy="1600200"/>
          </a:xfrm>
          <a:prstGeom prst="rect">
            <a:avLst/>
          </a:prstGeom>
        </p:spPr>
        <p:txBody>
          <a:bodyPr vert="horz" lIns="91440" tIns="45720" rIns="91440" bIns="45720" rtlCol="0" anchor="ctr">
            <a:normAutofit fontScale="97500"/>
          </a:bodyPr>
          <a:lstStyle/>
          <a:p>
            <a:pPr>
              <a:lnSpc>
                <a:spcPct val="150000"/>
              </a:lnSpc>
            </a:pPr>
            <a:r>
              <a:rPr lang="en-US" dirty="0">
                <a:solidFill>
                  <a:schemeClr val="tx2">
                    <a:lumMod val="50000"/>
                  </a:schemeClr>
                </a:solidFill>
                <a:latin typeface="Times New Roman" pitchFamily="18" charset="0"/>
                <a:cs typeface="Times New Roman" pitchFamily="18" charset="0"/>
              </a:rPr>
              <a:t>7- The basic data for the printing press assets were entered, including nominal value, depreciable value, depreciation rate, and depreciation method, and linked to the previously created Asset Models:</a:t>
            </a:r>
          </a:p>
        </p:txBody>
      </p:sp>
      <p:pic>
        <p:nvPicPr>
          <p:cNvPr id="4" name="Picture 3">
            <a:extLst>
              <a:ext uri="{FF2B5EF4-FFF2-40B4-BE49-F238E27FC236}">
                <a16:creationId xmlns:a16="http://schemas.microsoft.com/office/drawing/2014/main" id="{E4B14E0A-AA95-433D-ABFB-CE92D00D5A32}"/>
              </a:ext>
            </a:extLst>
          </p:cNvPr>
          <p:cNvPicPr>
            <a:picLocks noChangeAspect="1"/>
          </p:cNvPicPr>
          <p:nvPr/>
        </p:nvPicPr>
        <p:blipFill>
          <a:blip r:embed="rId2"/>
          <a:stretch>
            <a:fillRect/>
          </a:stretch>
        </p:blipFill>
        <p:spPr>
          <a:xfrm>
            <a:off x="2093629" y="1703683"/>
            <a:ext cx="8004742" cy="47918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182706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cc9.JPG">
            <a:extLst>
              <a:ext uri="{FF2B5EF4-FFF2-40B4-BE49-F238E27FC236}">
                <a16:creationId xmlns:a16="http://schemas.microsoft.com/office/drawing/2014/main" id="{FED81FE9-E7A7-4216-A3AB-C7C87B466582}"/>
              </a:ext>
            </a:extLst>
          </p:cNvPr>
          <p:cNvPicPr/>
          <p:nvPr/>
        </p:nvPicPr>
        <p:blipFill>
          <a:blip r:embed="rId2"/>
          <a:stretch>
            <a:fillRect/>
          </a:stretch>
        </p:blipFill>
        <p:spPr>
          <a:xfrm>
            <a:off x="2945089" y="642729"/>
            <a:ext cx="6301822" cy="2728623"/>
          </a:xfrm>
          <a:prstGeom prst="rect">
            <a:avLst/>
          </a:prstGeom>
          <a:ln>
            <a:noFill/>
          </a:ln>
          <a:effectLst>
            <a:outerShdw blurRad="190500" algn="tl" rotWithShape="0">
              <a:srgbClr val="000000">
                <a:alpha val="70000"/>
              </a:srgbClr>
            </a:outerShdw>
          </a:effectLst>
        </p:spPr>
      </p:pic>
      <p:pic>
        <p:nvPicPr>
          <p:cNvPr id="8" name="Picture 7" descr="acc10.JPG">
            <a:extLst>
              <a:ext uri="{FF2B5EF4-FFF2-40B4-BE49-F238E27FC236}">
                <a16:creationId xmlns:a16="http://schemas.microsoft.com/office/drawing/2014/main" id="{8A7ED7CC-E7A2-42C7-B438-E7326D37BB89}"/>
              </a:ext>
            </a:extLst>
          </p:cNvPr>
          <p:cNvPicPr/>
          <p:nvPr/>
        </p:nvPicPr>
        <p:blipFill>
          <a:blip r:embed="rId3"/>
          <a:stretch>
            <a:fillRect/>
          </a:stretch>
        </p:blipFill>
        <p:spPr>
          <a:xfrm>
            <a:off x="2945089" y="3715247"/>
            <a:ext cx="6301822" cy="26636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090461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E8B8-D17C-4C06-9D62-35C0AD32F8D4}"/>
              </a:ext>
            </a:extLst>
          </p:cNvPr>
          <p:cNvSpPr txBox="1">
            <a:spLocks/>
          </p:cNvSpPr>
          <p:nvPr/>
        </p:nvSpPr>
        <p:spPr>
          <a:xfrm>
            <a:off x="451237" y="821443"/>
            <a:ext cx="4648200" cy="762000"/>
          </a:xfrm>
          <a:prstGeom prst="rect">
            <a:avLst/>
          </a:prstGeom>
        </p:spPr>
        <p:txBody>
          <a:bodyPr vert="horz" lIns="91440" tIns="45720" rIns="91440" bIns="45720" rtlCol="0" anchor="ctr">
            <a:normAutofit fontScale="97500"/>
          </a:bodyPr>
          <a:lstStyle/>
          <a:p>
            <a:pPr>
              <a:lnSpc>
                <a:spcPct val="150000"/>
              </a:lnSpc>
            </a:pPr>
            <a:r>
              <a:rPr lang="en-US" sz="2000" dirty="0">
                <a:solidFill>
                  <a:schemeClr val="tx2">
                    <a:lumMod val="50000"/>
                  </a:schemeClr>
                </a:solidFill>
                <a:latin typeface="Times New Roman" pitchFamily="18" charset="0"/>
                <a:cs typeface="Times New Roman" pitchFamily="18" charset="0"/>
              </a:rPr>
              <a:t>8- </a:t>
            </a:r>
            <a:r>
              <a:rPr lang="en-US" sz="2100" dirty="0">
                <a:solidFill>
                  <a:schemeClr val="tx2">
                    <a:lumMod val="50000"/>
                  </a:schemeClr>
                </a:solidFill>
                <a:latin typeface="Times New Roman" pitchFamily="18" charset="0"/>
                <a:cs typeface="Times New Roman" pitchFamily="18" charset="0"/>
              </a:rPr>
              <a:t>Asset depreciation was activated:</a:t>
            </a:r>
          </a:p>
          <a:p>
            <a:pPr>
              <a:lnSpc>
                <a:spcPct val="150000"/>
              </a:lnSpc>
            </a:pPr>
            <a:endParaRPr lang="en-US" sz="2000" dirty="0">
              <a:solidFill>
                <a:schemeClr val="tx2">
                  <a:lumMod val="50000"/>
                </a:schemeClr>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64E58F3E-5783-47DD-8346-08F7308D8C5B}"/>
              </a:ext>
            </a:extLst>
          </p:cNvPr>
          <p:cNvPicPr>
            <a:picLocks noChangeAspect="1"/>
          </p:cNvPicPr>
          <p:nvPr/>
        </p:nvPicPr>
        <p:blipFill>
          <a:blip r:embed="rId2"/>
          <a:stretch>
            <a:fillRect/>
          </a:stretch>
        </p:blipFill>
        <p:spPr>
          <a:xfrm>
            <a:off x="1865009" y="1616574"/>
            <a:ext cx="8461981" cy="44199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8310886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57FF-7E6E-4108-832E-279F2A7E0C72}"/>
              </a:ext>
            </a:extLst>
          </p:cNvPr>
          <p:cNvSpPr txBox="1">
            <a:spLocks/>
          </p:cNvSpPr>
          <p:nvPr/>
        </p:nvSpPr>
        <p:spPr>
          <a:xfrm>
            <a:off x="220579" y="1120498"/>
            <a:ext cx="7772400" cy="609600"/>
          </a:xfrm>
          <a:prstGeom prst="rect">
            <a:avLst/>
          </a:prstGeom>
        </p:spPr>
        <p:txBody>
          <a:bodyPr vert="horz" lIns="91440" tIns="45720" rIns="91440" bIns="45720" rtlCol="0" anchor="ctr">
            <a:normAutofit fontScale="97500"/>
          </a:bodyPr>
          <a:lstStyle/>
          <a:p>
            <a:r>
              <a:rPr lang="en-US" sz="2100" dirty="0">
                <a:solidFill>
                  <a:schemeClr val="tx2">
                    <a:lumMod val="50000"/>
                  </a:schemeClr>
                </a:solidFill>
                <a:latin typeface="Times New Roman" pitchFamily="18" charset="0"/>
                <a:cs typeface="Times New Roman" pitchFamily="18" charset="0"/>
              </a:rPr>
              <a:t>9- Creation of the opening journal entry for assets and general accounts:</a:t>
            </a:r>
          </a:p>
          <a:p>
            <a:pPr>
              <a:lnSpc>
                <a:spcPct val="150000"/>
              </a:lnSpc>
            </a:pPr>
            <a:endParaRPr lang="en-US" sz="2000" dirty="0">
              <a:solidFill>
                <a:schemeClr val="tx2">
                  <a:lumMod val="50000"/>
                </a:schemeClr>
              </a:solidFill>
              <a:latin typeface="Times New Roman" pitchFamily="18" charset="0"/>
              <a:cs typeface="Times New Roman" pitchFamily="18" charset="0"/>
            </a:endParaRPr>
          </a:p>
        </p:txBody>
      </p:sp>
      <p:pic>
        <p:nvPicPr>
          <p:cNvPr id="3" name="Picture 2" descr="acc15.JPG">
            <a:extLst>
              <a:ext uri="{FF2B5EF4-FFF2-40B4-BE49-F238E27FC236}">
                <a16:creationId xmlns:a16="http://schemas.microsoft.com/office/drawing/2014/main" id="{433CE9AE-2F14-4FF1-9876-D5CA84CAFADA}"/>
              </a:ext>
            </a:extLst>
          </p:cNvPr>
          <p:cNvPicPr/>
          <p:nvPr/>
        </p:nvPicPr>
        <p:blipFill>
          <a:blip r:embed="rId2"/>
          <a:stretch>
            <a:fillRect/>
          </a:stretch>
        </p:blipFill>
        <p:spPr>
          <a:xfrm>
            <a:off x="147082" y="1854651"/>
            <a:ext cx="5756413" cy="3776834"/>
          </a:xfrm>
          <a:prstGeom prst="rect">
            <a:avLst/>
          </a:prstGeom>
          <a:ln>
            <a:noFill/>
          </a:ln>
          <a:effectLst>
            <a:outerShdw blurRad="190500" algn="tl" rotWithShape="0">
              <a:srgbClr val="000000">
                <a:alpha val="70000"/>
              </a:srgbClr>
            </a:outerShdw>
          </a:effectLst>
        </p:spPr>
      </p:pic>
      <p:pic>
        <p:nvPicPr>
          <p:cNvPr id="4" name="Picture 3" descr="acc16.JPG">
            <a:extLst>
              <a:ext uri="{FF2B5EF4-FFF2-40B4-BE49-F238E27FC236}">
                <a16:creationId xmlns:a16="http://schemas.microsoft.com/office/drawing/2014/main" id="{09F58723-CF99-44CF-9FB6-E7AF65360F33}"/>
              </a:ext>
            </a:extLst>
          </p:cNvPr>
          <p:cNvPicPr/>
          <p:nvPr/>
        </p:nvPicPr>
        <p:blipFill>
          <a:blip r:embed="rId3"/>
          <a:stretch>
            <a:fillRect/>
          </a:stretch>
        </p:blipFill>
        <p:spPr>
          <a:xfrm>
            <a:off x="6096000" y="1854651"/>
            <a:ext cx="5895474" cy="37768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652162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056CC-C330-4C0E-8AA6-E773C7819FC3}"/>
              </a:ext>
            </a:extLst>
          </p:cNvPr>
          <p:cNvPicPr>
            <a:picLocks noChangeAspect="1"/>
          </p:cNvPicPr>
          <p:nvPr/>
        </p:nvPicPr>
        <p:blipFill>
          <a:blip r:embed="rId2"/>
          <a:stretch>
            <a:fillRect/>
          </a:stretch>
        </p:blipFill>
        <p:spPr>
          <a:xfrm>
            <a:off x="2057050" y="1066595"/>
            <a:ext cx="8077900" cy="47248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443020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463708-E0F9-42F3-A404-CC0FED04FAA6}"/>
              </a:ext>
            </a:extLst>
          </p:cNvPr>
          <p:cNvPicPr>
            <a:picLocks noChangeAspect="1"/>
          </p:cNvPicPr>
          <p:nvPr/>
        </p:nvPicPr>
        <p:blipFill>
          <a:blip r:embed="rId2"/>
          <a:stretch>
            <a:fillRect/>
          </a:stretch>
        </p:blipFill>
        <p:spPr>
          <a:xfrm>
            <a:off x="1980843" y="1203735"/>
            <a:ext cx="8230313" cy="5182049"/>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5F9577B-EBE0-4900-9846-13C14F30176B}"/>
              </a:ext>
            </a:extLst>
          </p:cNvPr>
          <p:cNvSpPr txBox="1"/>
          <p:nvPr/>
        </p:nvSpPr>
        <p:spPr>
          <a:xfrm>
            <a:off x="400216" y="534578"/>
            <a:ext cx="8305800" cy="677108"/>
          </a:xfrm>
          <a:prstGeom prst="rect">
            <a:avLst/>
          </a:prstGeom>
          <a:noFill/>
        </p:spPr>
        <p:txBody>
          <a:bodyPr wrap="square" rtlCol="0">
            <a:spAutoFit/>
          </a:bodyPr>
          <a:lstStyle/>
          <a:p>
            <a:r>
              <a:rPr lang="en-US" sz="2000" dirty="0">
                <a:solidFill>
                  <a:schemeClr val="tx2">
                    <a:lumMod val="50000"/>
                  </a:schemeClr>
                </a:solidFill>
                <a:latin typeface="Times New Roman" pitchFamily="18" charset="0"/>
                <a:cs typeface="Times New Roman" pitchFamily="18" charset="0"/>
              </a:rPr>
              <a:t>10- Balance of the trial balance after the first period upload:</a:t>
            </a:r>
          </a:p>
          <a:p>
            <a:endParaRPr lang="en-US" dirty="0"/>
          </a:p>
        </p:txBody>
      </p:sp>
    </p:spTree>
    <p:extLst>
      <p:ext uri="{BB962C8B-B14F-4D97-AF65-F5344CB8AC3E}">
        <p14:creationId xmlns:p14="http://schemas.microsoft.com/office/powerpoint/2010/main" val="330210174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294D8-C603-4C61-827C-5FC267213D2D}"/>
              </a:ext>
            </a:extLst>
          </p:cNvPr>
          <p:cNvPicPr>
            <a:picLocks noChangeAspect="1"/>
          </p:cNvPicPr>
          <p:nvPr/>
        </p:nvPicPr>
        <p:blipFill>
          <a:blip r:embed="rId2"/>
          <a:stretch>
            <a:fillRect/>
          </a:stretch>
        </p:blipFill>
        <p:spPr>
          <a:xfrm>
            <a:off x="1841846" y="1407162"/>
            <a:ext cx="8508308" cy="4683536"/>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5D029A68-6092-437E-87C9-08C60AF587D0}"/>
              </a:ext>
            </a:extLst>
          </p:cNvPr>
          <p:cNvSpPr txBox="1"/>
          <p:nvPr/>
        </p:nvSpPr>
        <p:spPr>
          <a:xfrm>
            <a:off x="304800" y="729538"/>
            <a:ext cx="8305800" cy="984885"/>
          </a:xfrm>
          <a:prstGeom prst="rect">
            <a:avLst/>
          </a:prstGeom>
          <a:noFill/>
        </p:spPr>
        <p:txBody>
          <a:bodyPr wrap="square" rtlCol="0">
            <a:spAutoFit/>
          </a:bodyPr>
          <a:lstStyle/>
          <a:p>
            <a:r>
              <a:rPr lang="en-US" sz="2000" dirty="0">
                <a:solidFill>
                  <a:schemeClr val="tx2">
                    <a:lumMod val="50000"/>
                  </a:schemeClr>
                </a:solidFill>
                <a:latin typeface="Times New Roman" pitchFamily="18" charset="0"/>
                <a:cs typeface="Times New Roman" pitchFamily="18" charset="0"/>
              </a:rPr>
              <a:t>11- Opening balance of the balance sheet:</a:t>
            </a:r>
          </a:p>
          <a:p>
            <a:endParaRPr lang="en-US" sz="2000" dirty="0">
              <a:solidFill>
                <a:schemeClr val="tx2">
                  <a:lumMod val="50000"/>
                </a:schemeClr>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2930376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F691-E614-4424-92C4-9EC0285765AD}"/>
              </a:ext>
            </a:extLst>
          </p:cNvPr>
          <p:cNvSpPr>
            <a:spLocks noGrp="1"/>
          </p:cNvSpPr>
          <p:nvPr>
            <p:ph type="title"/>
          </p:nvPr>
        </p:nvSpPr>
        <p:spPr/>
        <p:txBody>
          <a:bodyPr/>
          <a:lstStyle/>
          <a:p>
            <a:r>
              <a:rPr lang="en-US" b="1" dirty="0">
                <a:solidFill>
                  <a:schemeClr val="bg1">
                    <a:lumMod val="95000"/>
                  </a:schemeClr>
                </a:solidFill>
                <a:latin typeface="Times New Roman" pitchFamily="18" charset="0"/>
                <a:cs typeface="Times New Roman" pitchFamily="18" charset="0"/>
              </a:rPr>
              <a:t>Gap Analysis</a:t>
            </a:r>
            <a:endParaRPr lang="en-AE" dirty="0">
              <a:solidFill>
                <a:schemeClr val="bg1">
                  <a:lumMod val="95000"/>
                </a:schemeClr>
              </a:solidFill>
            </a:endParaRPr>
          </a:p>
        </p:txBody>
      </p:sp>
      <p:sp>
        <p:nvSpPr>
          <p:cNvPr id="3" name="Content Placeholder 2">
            <a:extLst>
              <a:ext uri="{FF2B5EF4-FFF2-40B4-BE49-F238E27FC236}">
                <a16:creationId xmlns:a16="http://schemas.microsoft.com/office/drawing/2014/main" id="{E53FD980-BA6E-47D3-9AA9-975B8F4393ED}"/>
              </a:ext>
            </a:extLst>
          </p:cNvPr>
          <p:cNvSpPr>
            <a:spLocks noGrp="1"/>
          </p:cNvSpPr>
          <p:nvPr>
            <p:ph idx="1"/>
          </p:nvPr>
        </p:nvSpPr>
        <p:spPr>
          <a:xfrm>
            <a:off x="1154954" y="3429000"/>
            <a:ext cx="8825659" cy="3416300"/>
          </a:xfrm>
        </p:spPr>
        <p:txBody>
          <a:bodyPr/>
          <a:lstStyle/>
          <a:p>
            <a:r>
              <a:rPr lang="en-US" dirty="0">
                <a:solidFill>
                  <a:srgbClr val="002060"/>
                </a:solidFill>
                <a:latin typeface="Times New Roman" pitchFamily="18" charset="0"/>
                <a:cs typeface="Times New Roman" pitchFamily="18" charset="0"/>
              </a:rPr>
              <a:t>Met with each department manager to understand their work and identify common challenges.</a:t>
            </a:r>
            <a:br>
              <a:rPr lang="en-US" sz="1400" dirty="0">
                <a:solidFill>
                  <a:srgbClr val="002060"/>
                </a:solidFill>
                <a:latin typeface="Times New Roman" pitchFamily="18" charset="0"/>
                <a:cs typeface="Times New Roman" pitchFamily="18" charset="0"/>
              </a:rPr>
            </a:br>
            <a:endParaRPr lang="en-US" sz="1400"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Discussed expectations for the new system (Odoo V18 ERP) to improve efficiency and ease of work</a:t>
            </a:r>
            <a:r>
              <a:rPr lang="en-US" dirty="0">
                <a:solidFill>
                  <a:srgbClr val="002060"/>
                </a:solidFill>
              </a:rPr>
              <a:t>.</a:t>
            </a:r>
            <a:endParaRPr lang="en-US" sz="1400" dirty="0">
              <a:solidFill>
                <a:srgbClr val="002060"/>
              </a:solidFill>
            </a:endParaRPr>
          </a:p>
          <a:p>
            <a:endParaRPr lang="en-AE" dirty="0"/>
          </a:p>
        </p:txBody>
      </p:sp>
    </p:spTree>
    <p:extLst>
      <p:ext uri="{BB962C8B-B14F-4D97-AF65-F5344CB8AC3E}">
        <p14:creationId xmlns:p14="http://schemas.microsoft.com/office/powerpoint/2010/main" val="75169509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3B736-7704-46F5-BA31-90E77DC524C7}"/>
              </a:ext>
            </a:extLst>
          </p:cNvPr>
          <p:cNvSpPr txBox="1"/>
          <p:nvPr/>
        </p:nvSpPr>
        <p:spPr>
          <a:xfrm>
            <a:off x="133183" y="226948"/>
            <a:ext cx="9702579" cy="2400657"/>
          </a:xfrm>
          <a:prstGeom prst="rect">
            <a:avLst/>
          </a:prstGeom>
          <a:noFill/>
        </p:spPr>
        <p:txBody>
          <a:bodyPr wrap="square" rtlCol="0">
            <a:spAutoFit/>
          </a:bodyPr>
          <a:lstStyle/>
          <a:p>
            <a:r>
              <a:rPr lang="en-US" dirty="0">
                <a:solidFill>
                  <a:schemeClr val="tx2">
                    <a:lumMod val="50000"/>
                  </a:schemeClr>
                </a:solidFill>
                <a:latin typeface="Times New Roman" pitchFamily="18" charset="0"/>
                <a:cs typeface="Times New Roman" pitchFamily="18" charset="0"/>
              </a:rPr>
              <a:t>12- Client requested to retain fixed assets (computers, POS devices) via Purchase, with the following:</a:t>
            </a:r>
          </a:p>
          <a:p>
            <a:endParaRPr lang="en-US" dirty="0">
              <a:solidFill>
                <a:schemeClr val="tx2">
                  <a:lumMod val="50000"/>
                </a:schemeClr>
              </a:solidFill>
              <a:latin typeface="Times New Roman" pitchFamily="18" charset="0"/>
              <a:cs typeface="Times New Roman" pitchFamily="18" charset="0"/>
            </a:endParaRPr>
          </a:p>
          <a:p>
            <a:pPr>
              <a:buFont typeface="Arial" pitchFamily="34" charset="0"/>
              <a:buChar char="•"/>
            </a:pPr>
            <a:r>
              <a:rPr lang="en-US" sz="1600" dirty="0">
                <a:solidFill>
                  <a:schemeClr val="tx2">
                    <a:lumMod val="50000"/>
                  </a:schemeClr>
                </a:solidFill>
                <a:latin typeface="Times New Roman" pitchFamily="18" charset="0"/>
                <a:cs typeface="Times New Roman" pitchFamily="18" charset="0"/>
              </a:rPr>
              <a:t>Asset purchase appears in the Accounting application’s Assets screen.</a:t>
            </a:r>
          </a:p>
          <a:p>
            <a:pPr>
              <a:buFont typeface="Arial" pitchFamily="34" charset="0"/>
              <a:buChar char="•"/>
            </a:pPr>
            <a:endParaRPr lang="en-US" sz="1600" dirty="0">
              <a:solidFill>
                <a:schemeClr val="tx2">
                  <a:lumMod val="50000"/>
                </a:schemeClr>
              </a:solidFill>
              <a:latin typeface="Times New Roman" pitchFamily="18" charset="0"/>
              <a:cs typeface="Times New Roman" pitchFamily="18" charset="0"/>
            </a:endParaRPr>
          </a:p>
          <a:p>
            <a:pPr>
              <a:buFont typeface="Arial" pitchFamily="34" charset="0"/>
              <a:buChar char="•"/>
            </a:pPr>
            <a:r>
              <a:rPr lang="en-US" sz="1600" dirty="0">
                <a:solidFill>
                  <a:schemeClr val="tx2">
                    <a:lumMod val="50000"/>
                  </a:schemeClr>
                </a:solidFill>
                <a:latin typeface="Times New Roman" pitchFamily="18" charset="0"/>
                <a:cs typeface="Times New Roman" pitchFamily="18" charset="0"/>
              </a:rPr>
              <a:t>Track asset by Serial number.</a:t>
            </a:r>
          </a:p>
          <a:p>
            <a:pPr>
              <a:buFont typeface="Arial" pitchFamily="34" charset="0"/>
              <a:buChar char="•"/>
            </a:pPr>
            <a:endParaRPr lang="en-US" sz="1600" dirty="0">
              <a:solidFill>
                <a:schemeClr val="tx2">
                  <a:lumMod val="50000"/>
                </a:schemeClr>
              </a:solidFill>
              <a:latin typeface="Times New Roman" pitchFamily="18" charset="0"/>
              <a:cs typeface="Times New Roman" pitchFamily="18" charset="0"/>
            </a:endParaRPr>
          </a:p>
          <a:p>
            <a:pPr>
              <a:buFont typeface="Arial" pitchFamily="34" charset="0"/>
              <a:buChar char="•"/>
            </a:pPr>
            <a:r>
              <a:rPr lang="en-US" sz="1600" dirty="0">
                <a:solidFill>
                  <a:schemeClr val="tx2">
                    <a:lumMod val="50000"/>
                  </a:schemeClr>
                </a:solidFill>
                <a:latin typeface="Times New Roman" pitchFamily="18" charset="0"/>
                <a:cs typeface="Times New Roman" pitchFamily="18" charset="0"/>
              </a:rPr>
              <a:t>Monitor cost via Valuation by Lot/Serial number.</a:t>
            </a:r>
          </a:p>
          <a:p>
            <a:pPr>
              <a:buFont typeface="Arial" pitchFamily="34" charset="0"/>
              <a:buChar char="•"/>
            </a:pPr>
            <a:endParaRPr lang="en-US" dirty="0">
              <a:solidFill>
                <a:schemeClr val="tx2">
                  <a:lumMod val="50000"/>
                </a:schemeClr>
              </a:solidFill>
              <a:latin typeface="Times New Roman" pitchFamily="18" charset="0"/>
              <a:cs typeface="Times New Roman" pitchFamily="18" charset="0"/>
            </a:endParaRPr>
          </a:p>
          <a:p>
            <a:r>
              <a:rPr lang="en-US" sz="1600" dirty="0">
                <a:solidFill>
                  <a:schemeClr val="tx2">
                    <a:lumMod val="50000"/>
                  </a:schemeClr>
                </a:solidFill>
                <a:latin typeface="Times New Roman" pitchFamily="18" charset="0"/>
                <a:cs typeface="Times New Roman" pitchFamily="18" charset="0"/>
              </a:rPr>
              <a:t>The following workflow was created:</a:t>
            </a:r>
          </a:p>
        </p:txBody>
      </p:sp>
      <p:pic>
        <p:nvPicPr>
          <p:cNvPr id="3" name="Picture 2" descr="acc12.JPG">
            <a:extLst>
              <a:ext uri="{FF2B5EF4-FFF2-40B4-BE49-F238E27FC236}">
                <a16:creationId xmlns:a16="http://schemas.microsoft.com/office/drawing/2014/main" id="{F051D320-828E-4DC0-8898-D1D257A84AC4}"/>
              </a:ext>
            </a:extLst>
          </p:cNvPr>
          <p:cNvPicPr/>
          <p:nvPr/>
        </p:nvPicPr>
        <p:blipFill>
          <a:blip r:embed="rId2"/>
          <a:stretch>
            <a:fillRect/>
          </a:stretch>
        </p:blipFill>
        <p:spPr>
          <a:xfrm>
            <a:off x="2095500" y="2658383"/>
            <a:ext cx="8001000" cy="3790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537788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cc14.JPG">
            <a:extLst>
              <a:ext uri="{FF2B5EF4-FFF2-40B4-BE49-F238E27FC236}">
                <a16:creationId xmlns:a16="http://schemas.microsoft.com/office/drawing/2014/main" id="{01287FDE-8A92-4730-A96B-CA9B47694DB1}"/>
              </a:ext>
            </a:extLst>
          </p:cNvPr>
          <p:cNvPicPr/>
          <p:nvPr/>
        </p:nvPicPr>
        <p:blipFill>
          <a:blip r:embed="rId2"/>
          <a:stretch>
            <a:fillRect/>
          </a:stretch>
        </p:blipFill>
        <p:spPr>
          <a:xfrm>
            <a:off x="6096000" y="1680465"/>
            <a:ext cx="5878662" cy="4028572"/>
          </a:xfrm>
          <a:prstGeom prst="rect">
            <a:avLst/>
          </a:prstGeom>
          <a:ln>
            <a:noFill/>
          </a:ln>
          <a:effectLst>
            <a:outerShdw blurRad="190500" algn="tl" rotWithShape="0">
              <a:srgbClr val="000000">
                <a:alpha val="70000"/>
              </a:srgbClr>
            </a:outerShdw>
          </a:effectLst>
        </p:spPr>
      </p:pic>
      <p:pic>
        <p:nvPicPr>
          <p:cNvPr id="6" name="Picture 5" descr="acc13.JPG">
            <a:extLst>
              <a:ext uri="{FF2B5EF4-FFF2-40B4-BE49-F238E27FC236}">
                <a16:creationId xmlns:a16="http://schemas.microsoft.com/office/drawing/2014/main" id="{69B774F3-B392-4C2C-836E-F2BBA2C1565E}"/>
              </a:ext>
            </a:extLst>
          </p:cNvPr>
          <p:cNvPicPr/>
          <p:nvPr/>
        </p:nvPicPr>
        <p:blipFill>
          <a:blip r:embed="rId3"/>
          <a:stretch>
            <a:fillRect/>
          </a:stretch>
        </p:blipFill>
        <p:spPr>
          <a:xfrm>
            <a:off x="217338" y="1680465"/>
            <a:ext cx="5714332" cy="40285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7191980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4ACE52-B398-4A17-8E3A-EA70BAFF0C0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71700" y="1673087"/>
            <a:ext cx="7848600" cy="4505077"/>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437F7F6C-EA05-4117-A50A-B2AF19A86C42}"/>
              </a:ext>
            </a:extLst>
          </p:cNvPr>
          <p:cNvSpPr txBox="1"/>
          <p:nvPr/>
        </p:nvSpPr>
        <p:spPr>
          <a:xfrm>
            <a:off x="853441" y="999876"/>
            <a:ext cx="8305800" cy="984885"/>
          </a:xfrm>
          <a:prstGeom prst="rect">
            <a:avLst/>
          </a:prstGeom>
          <a:noFill/>
        </p:spPr>
        <p:txBody>
          <a:bodyPr wrap="square" rtlCol="0">
            <a:spAutoFit/>
          </a:bodyPr>
          <a:lstStyle/>
          <a:p>
            <a:r>
              <a:rPr lang="en-US" sz="2000" dirty="0">
                <a:solidFill>
                  <a:schemeClr val="tx2">
                    <a:lumMod val="50000"/>
                  </a:schemeClr>
                </a:solidFill>
                <a:latin typeface="Times New Roman" pitchFamily="18" charset="0"/>
                <a:cs typeface="Times New Roman" pitchFamily="18" charset="0"/>
              </a:rPr>
              <a:t>- The Assets mark appears automatically once the supplier invoice is created.</a:t>
            </a:r>
          </a:p>
          <a:p>
            <a:endParaRPr lang="en-US" sz="2000" dirty="0">
              <a:solidFill>
                <a:schemeClr val="tx2">
                  <a:lumMod val="50000"/>
                </a:schemeClr>
              </a:solidFill>
              <a:latin typeface="Times New Roman" pitchFamily="18" charset="0"/>
              <a:cs typeface="Times New Roman" pitchFamily="18" charset="0"/>
            </a:endParaRPr>
          </a:p>
          <a:p>
            <a:r>
              <a:rPr lang="en-US" dirty="0"/>
              <a:t> 	</a:t>
            </a:r>
          </a:p>
        </p:txBody>
      </p:sp>
    </p:spTree>
    <p:extLst>
      <p:ext uri="{BB962C8B-B14F-4D97-AF65-F5344CB8AC3E}">
        <p14:creationId xmlns:p14="http://schemas.microsoft.com/office/powerpoint/2010/main" val="42312062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00F64F-44D9-4F11-9652-38953C77263F}"/>
              </a:ext>
            </a:extLst>
          </p:cNvPr>
          <p:cNvSpPr txBox="1"/>
          <p:nvPr/>
        </p:nvSpPr>
        <p:spPr>
          <a:xfrm>
            <a:off x="578456" y="533391"/>
            <a:ext cx="9782093" cy="1710084"/>
          </a:xfrm>
          <a:prstGeom prst="rect">
            <a:avLst/>
          </a:prstGeom>
          <a:noFill/>
        </p:spPr>
        <p:txBody>
          <a:bodyPr wrap="square" rtlCol="0">
            <a:spAutoFit/>
          </a:bodyPr>
          <a:lstStyle/>
          <a:p>
            <a:pPr>
              <a:lnSpc>
                <a:spcPct val="150000"/>
              </a:lnSpc>
            </a:pPr>
            <a:r>
              <a:rPr lang="en-US" sz="2000" dirty="0">
                <a:solidFill>
                  <a:schemeClr val="tx2">
                    <a:lumMod val="50000"/>
                  </a:schemeClr>
                </a:solidFill>
                <a:latin typeface="Times New Roman" pitchFamily="18" charset="0"/>
                <a:cs typeface="Times New Roman" pitchFamily="18" charset="0"/>
              </a:rPr>
              <a:t>To complete the above workflow, </a:t>
            </a:r>
            <a:r>
              <a:rPr lang="en-US" sz="2000" b="1" dirty="0">
                <a:solidFill>
                  <a:schemeClr val="tx2">
                    <a:lumMod val="50000"/>
                  </a:schemeClr>
                </a:solidFill>
                <a:latin typeface="Times New Roman" pitchFamily="18" charset="0"/>
                <a:cs typeface="Times New Roman" pitchFamily="18" charset="0"/>
              </a:rPr>
              <a:t>two operation types </a:t>
            </a:r>
            <a:r>
              <a:rPr lang="en-US" sz="2000" dirty="0">
                <a:solidFill>
                  <a:schemeClr val="tx2">
                    <a:lumMod val="50000"/>
                  </a:schemeClr>
                </a:solidFill>
                <a:latin typeface="Times New Roman" pitchFamily="18" charset="0"/>
                <a:cs typeface="Times New Roman" pitchFamily="18" charset="0"/>
              </a:rPr>
              <a:t>were created in the Inventory system to organize asset movement:</a:t>
            </a:r>
          </a:p>
          <a:p>
            <a:pPr>
              <a:lnSpc>
                <a:spcPct val="150000"/>
              </a:lnSpc>
            </a:pPr>
            <a:r>
              <a:rPr lang="en-US" sz="1600" b="1" dirty="0">
                <a:solidFill>
                  <a:schemeClr val="tx2">
                    <a:lumMod val="50000"/>
                  </a:schemeClr>
                </a:solidFill>
                <a:latin typeface="Times New Roman" pitchFamily="18" charset="0"/>
                <a:cs typeface="Times New Roman" pitchFamily="18" charset="0"/>
              </a:rPr>
              <a:t>1- Asst Computer Out – When assets are issued from the warehouse.</a:t>
            </a:r>
          </a:p>
          <a:p>
            <a:pPr>
              <a:lnSpc>
                <a:spcPct val="150000"/>
              </a:lnSpc>
            </a:pPr>
            <a:r>
              <a:rPr lang="en-US" sz="1600" b="1" dirty="0">
                <a:solidFill>
                  <a:schemeClr val="tx2">
                    <a:lumMod val="50000"/>
                  </a:schemeClr>
                </a:solidFill>
                <a:latin typeface="Times New Roman" pitchFamily="18" charset="0"/>
                <a:cs typeface="Times New Roman" pitchFamily="18" charset="0"/>
              </a:rPr>
              <a:t>2- Asst Computer Return – When assets are returned to the warehouse.</a:t>
            </a:r>
          </a:p>
        </p:txBody>
      </p:sp>
      <p:pic>
        <p:nvPicPr>
          <p:cNvPr id="3" name="Picture 2">
            <a:extLst>
              <a:ext uri="{FF2B5EF4-FFF2-40B4-BE49-F238E27FC236}">
                <a16:creationId xmlns:a16="http://schemas.microsoft.com/office/drawing/2014/main" id="{CB7E6D51-B509-4140-9A75-FC9AA18F765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97927" y="2348747"/>
            <a:ext cx="7223760" cy="39758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663420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CE6FCE-CC8D-42A3-B59B-348C36FA6DA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705" y="1445395"/>
            <a:ext cx="5388576" cy="396721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094AFE3-91D4-43EA-A552-DFEFF4495FE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828306" y="1445395"/>
            <a:ext cx="6082990" cy="39672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243933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0F6559-3AAD-4C95-9BAD-17A9E6B8CDE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95500" y="1753262"/>
            <a:ext cx="8001000" cy="4695245"/>
          </a:xfrm>
          <a:prstGeom prst="rect">
            <a:avLst/>
          </a:prstGeom>
        </p:spPr>
      </p:pic>
      <p:sp>
        <p:nvSpPr>
          <p:cNvPr id="3" name="TextBox 2">
            <a:extLst>
              <a:ext uri="{FF2B5EF4-FFF2-40B4-BE49-F238E27FC236}">
                <a16:creationId xmlns:a16="http://schemas.microsoft.com/office/drawing/2014/main" id="{1613EF91-4B4E-4F47-AD13-E8D57D0434EE}"/>
              </a:ext>
            </a:extLst>
          </p:cNvPr>
          <p:cNvSpPr txBox="1"/>
          <p:nvPr/>
        </p:nvSpPr>
        <p:spPr>
          <a:xfrm>
            <a:off x="751398" y="734170"/>
            <a:ext cx="8001000" cy="873572"/>
          </a:xfrm>
          <a:prstGeom prst="rect">
            <a:avLst/>
          </a:prstGeom>
          <a:noFill/>
        </p:spPr>
        <p:txBody>
          <a:bodyPr wrap="square" rtlCol="0">
            <a:spAutoFit/>
          </a:bodyPr>
          <a:lstStyle/>
          <a:p>
            <a:pPr>
              <a:lnSpc>
                <a:spcPct val="150000"/>
              </a:lnSpc>
            </a:pPr>
            <a:r>
              <a:rPr lang="en-US" dirty="0">
                <a:solidFill>
                  <a:schemeClr val="tx2">
                    <a:lumMod val="50000"/>
                  </a:schemeClr>
                </a:solidFill>
                <a:latin typeface="Times New Roman" pitchFamily="18" charset="0"/>
                <a:cs typeface="Times New Roman" pitchFamily="18" charset="0"/>
              </a:rPr>
              <a:t>The accountant activates and starts depreciation for assets issued from the warehouse based on the warehouse release notes.</a:t>
            </a:r>
          </a:p>
        </p:txBody>
      </p:sp>
    </p:spTree>
    <p:extLst>
      <p:ext uri="{BB962C8B-B14F-4D97-AF65-F5344CB8AC3E}">
        <p14:creationId xmlns:p14="http://schemas.microsoft.com/office/powerpoint/2010/main" val="369529978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0AB9AB-8F88-40B2-8BE4-19FA7B7149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96000" y="1716505"/>
            <a:ext cx="5932787" cy="395438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66FE6135-6C3E-420F-BA8C-47880BF81BF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3213" y="1716505"/>
            <a:ext cx="5819096" cy="39543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282249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F4E5-36F3-41BB-8B21-7EC4A198D992}"/>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Inventory</a:t>
            </a:r>
            <a:endParaRPr lang="en-A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79058D-6043-4EE0-A368-3CAE626FBE16}"/>
              </a:ext>
            </a:extLst>
          </p:cNvPr>
          <p:cNvSpPr>
            <a:spLocks noGrp="1"/>
          </p:cNvSpPr>
          <p:nvPr>
            <p:ph idx="1"/>
          </p:nvPr>
        </p:nvSpPr>
        <p:spPr>
          <a:xfrm>
            <a:off x="1154954" y="2865893"/>
            <a:ext cx="8825659" cy="3416300"/>
          </a:xfrm>
        </p:spPr>
        <p:txBody>
          <a:bodyPr/>
          <a:lstStyle/>
          <a:p>
            <a:r>
              <a:rPr lang="en-GB" dirty="0">
                <a:latin typeface="Times New Roman" panose="02020603050405020304" pitchFamily="18" charset="0"/>
                <a:cs typeface="Times New Roman" panose="02020603050405020304" pitchFamily="18" charset="0"/>
              </a:rPr>
              <a:t>It is an integrated ERP system that provides a powerful inventory management module that helps track materials and goods in real time.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module is linked to purchasing, manufacturing, sales, and accounting modules, creating an integrated workflow.</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It is based on the principle of "fully automated control of material flow."</a:t>
            </a:r>
            <a:endParaRPr lang="en-A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99224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9E922B-234E-4A51-8836-48F2F6F90AFF}"/>
              </a:ext>
            </a:extLst>
          </p:cNvPr>
          <p:cNvSpPr/>
          <p:nvPr/>
        </p:nvSpPr>
        <p:spPr>
          <a:xfrm>
            <a:off x="694994" y="850991"/>
            <a:ext cx="3813865" cy="369332"/>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Upload the Unit of Measure Category</a:t>
            </a:r>
          </a:p>
        </p:txBody>
      </p:sp>
      <p:pic>
        <p:nvPicPr>
          <p:cNvPr id="7" name="Picture 6">
            <a:extLst>
              <a:ext uri="{FF2B5EF4-FFF2-40B4-BE49-F238E27FC236}">
                <a16:creationId xmlns:a16="http://schemas.microsoft.com/office/drawing/2014/main" id="{BA4BF1BE-5ACD-4751-A70A-99C51867592F}"/>
              </a:ext>
            </a:extLst>
          </p:cNvPr>
          <p:cNvPicPr/>
          <p:nvPr/>
        </p:nvPicPr>
        <p:blipFill>
          <a:blip r:embed="rId2">
            <a:extLst>
              <a:ext uri="{28A0092B-C50C-407E-A947-70E740481C1C}">
                <a14:useLocalDpi xmlns:a14="http://schemas.microsoft.com/office/drawing/2010/main" val="0"/>
              </a:ext>
            </a:extLst>
          </a:blip>
          <a:stretch>
            <a:fillRect/>
          </a:stretch>
        </p:blipFill>
        <p:spPr>
          <a:xfrm>
            <a:off x="2249556" y="1470992"/>
            <a:ext cx="7411278" cy="228328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9890BFB-2FB6-43D2-9018-BD52402FC56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49556" y="3886274"/>
            <a:ext cx="7411278" cy="25567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825801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016B24-3BA6-4E4C-9B81-CD870DD7A3BE}"/>
              </a:ext>
            </a:extLst>
          </p:cNvPr>
          <p:cNvSpPr/>
          <p:nvPr/>
        </p:nvSpPr>
        <p:spPr>
          <a:xfrm>
            <a:off x="528761" y="1518700"/>
            <a:ext cx="11134477" cy="3693319"/>
          </a:xfrm>
          <a:prstGeom prst="rect">
            <a:avLst/>
          </a:prstGeom>
        </p:spPr>
        <p:txBody>
          <a:bodyPr wrap="square">
            <a:spAutoFit/>
          </a:bodyPr>
          <a:lstStyle/>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The system will automate purchasing and disbursement using precise unit of measure (UOM) settings.</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Quantities will be entered by weight, with the pa</a:t>
            </a:r>
            <a:r>
              <a:rPr lang="en-GB" altLang="en-US" dirty="0" err="1">
                <a:latin typeface="Times New Roman" panose="02020603050405020304" pitchFamily="18" charset="0"/>
                <a:cs typeface="Times New Roman" panose="02020603050405020304" pitchFamily="18" charset="0"/>
              </a:rPr>
              <a:t>ckage</a:t>
            </a:r>
            <a:r>
              <a:rPr lang="en-US" altLang="en-US" dirty="0">
                <a:latin typeface="Times New Roman" panose="02020603050405020304" pitchFamily="18" charset="0"/>
                <a:cs typeface="Times New Roman" panose="02020603050405020304" pitchFamily="18" charset="0"/>
              </a:rPr>
              <a:t> defined as sub-units linked to fixed weights or sheet counts.</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Automatic conversion between weight and packages will occur during disbursement based on approved settings.</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This automation will reduce manual conversion errors and ensure warehouse balance accuracy.</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A new UOM has been added to receive paper by ton and convert it into 500, 250, or 125</a:t>
            </a:r>
            <a:r>
              <a:rPr lang="ar-AE" altLang="en-US"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sheets packages.</a:t>
            </a:r>
          </a:p>
        </p:txBody>
      </p:sp>
    </p:spTree>
    <p:extLst>
      <p:ext uri="{BB962C8B-B14F-4D97-AF65-F5344CB8AC3E}">
        <p14:creationId xmlns:p14="http://schemas.microsoft.com/office/powerpoint/2010/main" val="33684894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07B3-6313-43C3-8611-0B4FAB1F4F59}"/>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FIRST: Warehouse Management</a:t>
            </a:r>
            <a:endParaRPr lang="en-AE" dirty="0"/>
          </a:p>
        </p:txBody>
      </p:sp>
      <p:sp>
        <p:nvSpPr>
          <p:cNvPr id="3" name="Content Placeholder 2">
            <a:extLst>
              <a:ext uri="{FF2B5EF4-FFF2-40B4-BE49-F238E27FC236}">
                <a16:creationId xmlns:a16="http://schemas.microsoft.com/office/drawing/2014/main" id="{AB25F592-B773-4BE5-AADD-07B961BB19F2}"/>
              </a:ext>
            </a:extLst>
          </p:cNvPr>
          <p:cNvSpPr>
            <a:spLocks noGrp="1"/>
          </p:cNvSpPr>
          <p:nvPr>
            <p:ph idx="1"/>
          </p:nvPr>
        </p:nvSpPr>
        <p:spPr>
          <a:xfrm>
            <a:off x="1154954" y="3311166"/>
            <a:ext cx="8825659" cy="3416300"/>
          </a:xfrm>
        </p:spPr>
        <p:txBody>
          <a:bodyPr/>
          <a:lstStyle/>
          <a:p>
            <a:r>
              <a:rPr lang="en-US" dirty="0">
                <a:solidFill>
                  <a:srgbClr val="002060"/>
                </a:solidFill>
                <a:latin typeface="Times New Roman" pitchFamily="18" charset="0"/>
                <a:cs typeface="Times New Roman" pitchFamily="18" charset="0"/>
              </a:rPr>
              <a:t>Manual item placement leads to misplacement and stock inaccuracies.</a:t>
            </a:r>
          </a:p>
          <a:p>
            <a:r>
              <a:rPr lang="en-US" dirty="0">
                <a:solidFill>
                  <a:srgbClr val="002060"/>
                </a:solidFill>
                <a:latin typeface="Times New Roman" pitchFamily="18" charset="0"/>
                <a:cs typeface="Times New Roman" pitchFamily="18" charset="0"/>
              </a:rPr>
              <a:t>Proposed solution: activate </a:t>
            </a:r>
            <a:r>
              <a:rPr lang="en-US" dirty="0" err="1">
                <a:solidFill>
                  <a:srgbClr val="002060"/>
                </a:solidFill>
                <a:latin typeface="Times New Roman" pitchFamily="18" charset="0"/>
                <a:cs typeface="Times New Roman" pitchFamily="18" charset="0"/>
              </a:rPr>
              <a:t>putaway</a:t>
            </a:r>
            <a:r>
              <a:rPr lang="en-US" dirty="0">
                <a:solidFill>
                  <a:srgbClr val="002060"/>
                </a:solidFill>
                <a:latin typeface="Times New Roman" pitchFamily="18" charset="0"/>
                <a:cs typeface="Times New Roman" pitchFamily="18" charset="0"/>
              </a:rPr>
              <a:t> rules in Odoo to automatically direct received items to their designated storage locations. </a:t>
            </a:r>
          </a:p>
          <a:p>
            <a:endParaRPr lang="en-AE" dirty="0"/>
          </a:p>
        </p:txBody>
      </p:sp>
    </p:spTree>
    <p:extLst>
      <p:ext uri="{BB962C8B-B14F-4D97-AF65-F5344CB8AC3E}">
        <p14:creationId xmlns:p14="http://schemas.microsoft.com/office/powerpoint/2010/main" val="426943731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5C20D-1172-44BC-928D-A099C7F37C4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4305" y="1375577"/>
            <a:ext cx="5848930" cy="4508388"/>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FD5E59AA-1482-4060-9BF3-14E26D70BFB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88766" y="1375575"/>
            <a:ext cx="5848929" cy="45083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698763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227EE-CB1F-4B30-A8CB-FB4DBC9CAF8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50288" y="1304013"/>
            <a:ext cx="9891423" cy="48105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48596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AE8A86-7D57-42AA-9778-21EB92FEC5B7}"/>
              </a:ext>
            </a:extLst>
          </p:cNvPr>
          <p:cNvSpPr txBox="1"/>
          <p:nvPr/>
        </p:nvSpPr>
        <p:spPr>
          <a:xfrm>
            <a:off x="604300" y="1069449"/>
            <a:ext cx="3745064"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 Create </a:t>
            </a:r>
            <a:r>
              <a:rPr lang="en-US" u="sng" dirty="0">
                <a:solidFill>
                  <a:srgbClr val="00206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Product Categories</a:t>
            </a:r>
            <a:endParaRPr lang="en-AE"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58950A9-C52C-43FA-A527-1EDEF49772D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05731" y="1828206"/>
            <a:ext cx="10580538" cy="38092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373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8893F-9DB1-4A9E-97C7-A6A55E6E5E99}"/>
              </a:ext>
            </a:extLst>
          </p:cNvPr>
          <p:cNvPicPr/>
          <p:nvPr/>
        </p:nvPicPr>
        <p:blipFill>
          <a:blip r:embed="rId2">
            <a:extLst>
              <a:ext uri="{28A0092B-C50C-407E-A947-70E740481C1C}">
                <a14:useLocalDpi xmlns:a14="http://schemas.microsoft.com/office/drawing/2010/main" val="0"/>
              </a:ext>
            </a:extLst>
          </a:blip>
          <a:stretch>
            <a:fillRect/>
          </a:stretch>
        </p:blipFill>
        <p:spPr>
          <a:xfrm>
            <a:off x="1836088" y="1000870"/>
            <a:ext cx="8519823" cy="48562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481560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966C82-0C1C-40E9-AD56-CD1F3201578B}"/>
              </a:ext>
            </a:extLst>
          </p:cNvPr>
          <p:cNvSpPr/>
          <p:nvPr/>
        </p:nvSpPr>
        <p:spPr>
          <a:xfrm>
            <a:off x="225288" y="863567"/>
            <a:ext cx="7924800" cy="369332"/>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Raise items according to </a:t>
            </a:r>
            <a:r>
              <a:rPr lang="en-US" u="sng" dirty="0">
                <a:solidFill>
                  <a:srgbClr val="00206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Product Categories</a:t>
            </a:r>
            <a:r>
              <a:rPr lang="en-AE" dirty="0">
                <a:solidFill>
                  <a:srgbClr val="002060"/>
                </a:solidFill>
                <a:latin typeface="Times New Roman" panose="02020603050405020304" pitchFamily="18" charset="0"/>
                <a:cs typeface="Times New Roman" panose="02020603050405020304" pitchFamily="18" charset="0"/>
              </a:rPr>
              <a:t>, </a:t>
            </a:r>
            <a:r>
              <a:rPr lang="en-AE" dirty="0">
                <a:latin typeface="Times New Roman" panose="02020603050405020304" pitchFamily="18" charset="0"/>
                <a:cs typeface="Times New Roman" panose="02020603050405020304" pitchFamily="18" charset="0"/>
              </a:rPr>
              <a:t>specifying the Cost and Sales Price:</a:t>
            </a:r>
          </a:p>
        </p:txBody>
      </p:sp>
      <p:pic>
        <p:nvPicPr>
          <p:cNvPr id="7" name="Picture 6">
            <a:extLst>
              <a:ext uri="{FF2B5EF4-FFF2-40B4-BE49-F238E27FC236}">
                <a16:creationId xmlns:a16="http://schemas.microsoft.com/office/drawing/2014/main" id="{B34EC59D-6D5B-4CD9-96F6-FD8C0D9D8D3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00362" y="1709978"/>
            <a:ext cx="8391276" cy="46395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357032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09DF88-C465-4992-90C9-D0D84B5C779B}"/>
              </a:ext>
            </a:extLst>
          </p:cNvPr>
          <p:cNvPicPr/>
          <p:nvPr/>
        </p:nvPicPr>
        <p:blipFill>
          <a:blip r:embed="rId2">
            <a:extLst>
              <a:ext uri="{28A0092B-C50C-407E-A947-70E740481C1C}">
                <a14:useLocalDpi xmlns:a14="http://schemas.microsoft.com/office/drawing/2010/main" val="0"/>
              </a:ext>
            </a:extLst>
          </a:blip>
          <a:stretch>
            <a:fillRect/>
          </a:stretch>
        </p:blipFill>
        <p:spPr>
          <a:xfrm>
            <a:off x="412804" y="1447138"/>
            <a:ext cx="5367794" cy="4293703"/>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4FE39667-655E-440B-92C6-1B918323ABF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1447139"/>
            <a:ext cx="5683194" cy="42937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882189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FE0BE-11DC-4A21-AAA5-23A51B1A3E96}"/>
              </a:ext>
            </a:extLst>
          </p:cNvPr>
          <p:cNvSpPr/>
          <p:nvPr/>
        </p:nvSpPr>
        <p:spPr>
          <a:xfrm>
            <a:off x="328654" y="990787"/>
            <a:ext cx="8242852" cy="369332"/>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Create </a:t>
            </a:r>
            <a:r>
              <a:rPr lang="en-GB" dirty="0" err="1">
                <a:latin typeface="Times New Roman" panose="02020603050405020304" pitchFamily="18" charset="0"/>
                <a:cs typeface="Times New Roman" panose="02020603050405020304" pitchFamily="18" charset="0"/>
              </a:rPr>
              <a:t>Putaway</a:t>
            </a:r>
            <a:r>
              <a:rPr lang="en-AE" dirty="0">
                <a:latin typeface="Times New Roman" panose="02020603050405020304" pitchFamily="18" charset="0"/>
                <a:cs typeface="Times New Roman" panose="02020603050405020304" pitchFamily="18" charset="0"/>
              </a:rPr>
              <a:t> Rules to link each Product </a:t>
            </a:r>
            <a:r>
              <a:rPr lang="en-GB" dirty="0">
                <a:latin typeface="Times New Roman" panose="02020603050405020304" pitchFamily="18" charset="0"/>
                <a:cs typeface="Times New Roman" panose="02020603050405020304" pitchFamily="18" charset="0"/>
              </a:rPr>
              <a:t>Category</a:t>
            </a:r>
            <a:r>
              <a:rPr lang="en-AE" dirty="0">
                <a:latin typeface="Times New Roman" panose="02020603050405020304" pitchFamily="18" charset="0"/>
                <a:cs typeface="Times New Roman" panose="02020603050405020304" pitchFamily="18" charset="0"/>
              </a:rPr>
              <a:t> to each specific </a:t>
            </a:r>
            <a:r>
              <a:rPr lang="en-GB" dirty="0">
                <a:latin typeface="Times New Roman" panose="02020603050405020304" pitchFamily="18" charset="0"/>
                <a:cs typeface="Times New Roman" panose="02020603050405020304" pitchFamily="18" charset="0"/>
              </a:rPr>
              <a:t>location:</a:t>
            </a:r>
            <a:endParaRPr lang="en-A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C0F0F8D-1C81-47DD-A9BD-57F2FA7DA1D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30734" y="1757238"/>
            <a:ext cx="8730532" cy="42300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960891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53DD39-23F7-4972-93A8-853661CE9F50}"/>
              </a:ext>
            </a:extLst>
          </p:cNvPr>
          <p:cNvSpPr/>
          <p:nvPr/>
        </p:nvSpPr>
        <p:spPr>
          <a:xfrm>
            <a:off x="780574" y="978212"/>
            <a:ext cx="4162358" cy="369332"/>
          </a:xfrm>
          <a:prstGeom prst="rect">
            <a:avLst/>
          </a:prstGeom>
        </p:spPr>
        <p:txBody>
          <a:bodyPr wrap="none">
            <a:spAutoFit/>
          </a:bodyPr>
          <a:lstStyle/>
          <a:p>
            <a:pPr marL="285750" indent="-285750">
              <a:buFontTx/>
              <a:buChar char="-"/>
            </a:pPr>
            <a:r>
              <a:rPr lang="en-GB" dirty="0">
                <a:latin typeface="Times New Roman" panose="02020603050405020304" pitchFamily="18" charset="0"/>
                <a:cs typeface="Times New Roman" panose="02020603050405020304" pitchFamily="18" charset="0"/>
              </a:rPr>
              <a:t>Upload</a:t>
            </a:r>
            <a:r>
              <a:rPr lang="en-AE"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The</a:t>
            </a:r>
            <a:r>
              <a:rPr lang="en-AE" dirty="0">
                <a:latin typeface="Times New Roman" panose="02020603050405020304" pitchFamily="18" charset="0"/>
                <a:cs typeface="Times New Roman" panose="02020603050405020304" pitchFamily="18" charset="0"/>
              </a:rPr>
              <a:t> opening inventory balances</a:t>
            </a:r>
          </a:p>
        </p:txBody>
      </p:sp>
      <p:pic>
        <p:nvPicPr>
          <p:cNvPr id="3" name="Picture 2">
            <a:extLst>
              <a:ext uri="{FF2B5EF4-FFF2-40B4-BE49-F238E27FC236}">
                <a16:creationId xmlns:a16="http://schemas.microsoft.com/office/drawing/2014/main" id="{5995C43F-16C2-408D-8BF9-5F07BDF45E82}"/>
              </a:ext>
            </a:extLst>
          </p:cNvPr>
          <p:cNvPicPr/>
          <p:nvPr/>
        </p:nvPicPr>
        <p:blipFill>
          <a:blip r:embed="rId2">
            <a:extLst>
              <a:ext uri="{28A0092B-C50C-407E-A947-70E740481C1C}">
                <a14:useLocalDpi xmlns:a14="http://schemas.microsoft.com/office/drawing/2010/main" val="0"/>
              </a:ext>
            </a:extLst>
          </a:blip>
          <a:stretch>
            <a:fillRect/>
          </a:stretch>
        </p:blipFill>
        <p:spPr>
          <a:xfrm>
            <a:off x="1728082" y="1705554"/>
            <a:ext cx="8735836" cy="44010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37967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50B807-A309-4D94-93F0-88403711BFA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19541" y="465207"/>
            <a:ext cx="7752915" cy="24942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1ABBA39-92F5-4772-8F6A-616F66049A0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25326" y="3174525"/>
            <a:ext cx="8141347" cy="32182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167636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3D5EBF-EEA7-466F-A2FE-91394F5D80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84826" y="217555"/>
            <a:ext cx="7410078" cy="2679699"/>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C23FDE4C-2E2A-4C15-B8EF-ABF8D5994F3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84826" y="3217298"/>
            <a:ext cx="7416213" cy="33436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881030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2082-2ED6-4502-BC98-7B2C4DC13A79}"/>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SECOND : Paper Stock Summary</a:t>
            </a:r>
            <a:endParaRPr lang="en-AE" dirty="0"/>
          </a:p>
        </p:txBody>
      </p:sp>
      <p:sp>
        <p:nvSpPr>
          <p:cNvPr id="3" name="Content Placeholder 2">
            <a:extLst>
              <a:ext uri="{FF2B5EF4-FFF2-40B4-BE49-F238E27FC236}">
                <a16:creationId xmlns:a16="http://schemas.microsoft.com/office/drawing/2014/main" id="{5D4D6911-E2D5-4C05-942C-B8FC948EC995}"/>
              </a:ext>
            </a:extLst>
          </p:cNvPr>
          <p:cNvSpPr>
            <a:spLocks noGrp="1"/>
          </p:cNvSpPr>
          <p:nvPr>
            <p:ph idx="1"/>
          </p:nvPr>
        </p:nvSpPr>
        <p:spPr/>
        <p:txBody>
          <a:bodyPr/>
          <a:lstStyle/>
          <a:p>
            <a:r>
              <a:rPr lang="en-US" dirty="0">
                <a:solidFill>
                  <a:srgbClr val="002060"/>
                </a:solidFill>
                <a:latin typeface="Times New Roman" pitchFamily="18" charset="0"/>
                <a:cs typeface="Times New Roman" pitchFamily="18" charset="0"/>
              </a:rPr>
              <a:t>Accurate recording of paper stocks is critical for operations.</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Paper is purchased by weight for better pricing and availability.</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Issuing is done in packages, not by weight.</a:t>
            </a:r>
          </a:p>
          <a:p>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Unit conversion may cause human errors affecting stock accuracy.</a:t>
            </a:r>
          </a:p>
          <a:p>
            <a:endParaRPr lang="en-AE" dirty="0"/>
          </a:p>
        </p:txBody>
      </p:sp>
      <p:pic>
        <p:nvPicPr>
          <p:cNvPr id="4" name="Picture 3">
            <a:extLst>
              <a:ext uri="{FF2B5EF4-FFF2-40B4-BE49-F238E27FC236}">
                <a16:creationId xmlns:a16="http://schemas.microsoft.com/office/drawing/2014/main" id="{40D09DD5-98F0-41B9-8157-50600968C7BA}"/>
              </a:ext>
            </a:extLst>
          </p:cNvPr>
          <p:cNvPicPr>
            <a:picLocks noChangeAspect="1"/>
          </p:cNvPicPr>
          <p:nvPr/>
        </p:nvPicPr>
        <p:blipFill>
          <a:blip r:embed="rId2"/>
          <a:stretch>
            <a:fillRect/>
          </a:stretch>
        </p:blipFill>
        <p:spPr>
          <a:xfrm>
            <a:off x="8333947" y="2896263"/>
            <a:ext cx="3293331" cy="21955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7953246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F9B96F-C7A4-4A2B-AAFF-EE47CB6E3E75}"/>
              </a:ext>
            </a:extLst>
          </p:cNvPr>
          <p:cNvSpPr txBox="1"/>
          <p:nvPr/>
        </p:nvSpPr>
        <p:spPr>
          <a:xfrm>
            <a:off x="416865" y="1081377"/>
            <a:ext cx="4357315"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 Set order limit for items</a:t>
            </a:r>
            <a:endParaRPr lang="en-A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5CBB112-7CB4-40E5-BFE1-4325FA14B8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16865" y="1791932"/>
            <a:ext cx="5352379" cy="4040350"/>
          </a:xfrm>
          <a:prstGeom prst="rect">
            <a:avLst/>
          </a:prstGeom>
        </p:spPr>
      </p:pic>
      <p:pic>
        <p:nvPicPr>
          <p:cNvPr id="4" name="Picture 3">
            <a:extLst>
              <a:ext uri="{FF2B5EF4-FFF2-40B4-BE49-F238E27FC236}">
                <a16:creationId xmlns:a16="http://schemas.microsoft.com/office/drawing/2014/main" id="{0C1539E1-CB35-443E-A540-A62F4B70C0A2}"/>
              </a:ext>
            </a:extLst>
          </p:cNvPr>
          <p:cNvPicPr/>
          <p:nvPr/>
        </p:nvPicPr>
        <p:blipFill>
          <a:blip r:embed="rId3">
            <a:extLst>
              <a:ext uri="{28A0092B-C50C-407E-A947-70E740481C1C}">
                <a14:useLocalDpi xmlns:a14="http://schemas.microsoft.com/office/drawing/2010/main" val="0"/>
              </a:ext>
            </a:extLst>
          </a:blip>
          <a:stretch>
            <a:fillRect/>
          </a:stretch>
        </p:blipFill>
        <p:spPr>
          <a:xfrm>
            <a:off x="6096000" y="1791932"/>
            <a:ext cx="5434613" cy="4040350"/>
          </a:xfrm>
          <a:prstGeom prst="rect">
            <a:avLst/>
          </a:prstGeom>
        </p:spPr>
      </p:pic>
    </p:spTree>
    <p:extLst>
      <p:ext uri="{BB962C8B-B14F-4D97-AF65-F5344CB8AC3E}">
        <p14:creationId xmlns:p14="http://schemas.microsoft.com/office/powerpoint/2010/main" val="249431330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29D922-F033-4C95-AFA7-F2F8F678331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18861" y="632971"/>
            <a:ext cx="8554278" cy="3787954"/>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28C34F1A-59AD-4D8B-AF98-3AE22ED31B4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18861" y="4686424"/>
            <a:ext cx="8554278" cy="18256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634637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69C2F-F1F6-429F-8F05-AE0AE5BE9896}"/>
              </a:ext>
            </a:extLst>
          </p:cNvPr>
          <p:cNvSpPr/>
          <p:nvPr/>
        </p:nvSpPr>
        <p:spPr>
          <a:xfrm>
            <a:off x="479728" y="769937"/>
            <a:ext cx="10278386" cy="1754326"/>
          </a:xfrm>
          <a:prstGeom prst="rect">
            <a:avLst/>
          </a:prstGeom>
        </p:spPr>
        <p:txBody>
          <a:bodyPr wrap="square">
            <a:spAutoFit/>
          </a:bodyPr>
          <a:lstStyle/>
          <a:p>
            <a:pPr marL="285750" indent="-285750">
              <a:buFont typeface="Arial" panose="020B0604020202020204" pitchFamily="34" charset="0"/>
              <a:buChar char="•"/>
            </a:pPr>
            <a:r>
              <a:rPr lang="en-AE" dirty="0">
                <a:latin typeface="Times New Roman" panose="02020603050405020304" pitchFamily="18" charset="0"/>
                <a:cs typeface="Times New Roman" panose="02020603050405020304" pitchFamily="18" charset="0"/>
              </a:rPr>
              <a:t>Explaining the main inventory processes and some integrations between applications.</a:t>
            </a:r>
          </a:p>
          <a:p>
            <a:pPr marL="285750" indent="-285750">
              <a:buFont typeface="Arial" panose="020B0604020202020204" pitchFamily="34" charset="0"/>
              <a:buChar char="•"/>
            </a:pPr>
            <a:endParaRPr lang="en-AE"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receipt process appears with the relevant warehouse keeper when purchasing from the Purchasing app and confirming the purchase order</a:t>
            </a:r>
            <a:r>
              <a:rPr lang="en-AE"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AE"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AE" dirty="0">
                <a:latin typeface="Times New Roman" panose="02020603050405020304" pitchFamily="18" charset="0"/>
                <a:cs typeface="Times New Roman" panose="02020603050405020304" pitchFamily="18" charset="0"/>
              </a:rPr>
              <a:t>When the order limit is reached, the product is replenished according to the routing in Replenishment.</a:t>
            </a:r>
          </a:p>
        </p:txBody>
      </p:sp>
      <p:pic>
        <p:nvPicPr>
          <p:cNvPr id="3" name="Picture 2">
            <a:extLst>
              <a:ext uri="{FF2B5EF4-FFF2-40B4-BE49-F238E27FC236}">
                <a16:creationId xmlns:a16="http://schemas.microsoft.com/office/drawing/2014/main" id="{314743AF-EA03-4157-93E6-6D52F209312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79601" y="2894550"/>
            <a:ext cx="8632797" cy="33631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94498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E14AA8-DC45-43FC-8A8F-6CE50B9E8763}"/>
              </a:ext>
            </a:extLst>
          </p:cNvPr>
          <p:cNvSpPr/>
          <p:nvPr/>
        </p:nvSpPr>
        <p:spPr>
          <a:xfrm>
            <a:off x="209383" y="1297561"/>
            <a:ext cx="10644147"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 And ensure that</a:t>
            </a:r>
            <a:r>
              <a:rPr lang="en-AE"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the </a:t>
            </a:r>
            <a:r>
              <a:rPr lang="en-AE" dirty="0">
                <a:latin typeface="Times New Roman" panose="02020603050405020304" pitchFamily="18" charset="0"/>
                <a:cs typeface="Times New Roman" panose="02020603050405020304" pitchFamily="18" charset="0"/>
              </a:rPr>
              <a:t>receiving process was done in the locations set in </a:t>
            </a:r>
            <a:r>
              <a:rPr lang="en-AE" dirty="0" err="1">
                <a:latin typeface="Times New Roman" panose="02020603050405020304" pitchFamily="18" charset="0"/>
                <a:cs typeface="Times New Roman" panose="02020603050405020304" pitchFamily="18" charset="0"/>
              </a:rPr>
              <a:t>Putaways</a:t>
            </a:r>
            <a:r>
              <a:rPr lang="en-AE" dirty="0">
                <a:latin typeface="Times New Roman" panose="02020603050405020304" pitchFamily="18" charset="0"/>
                <a:cs typeface="Times New Roman" panose="02020603050405020304" pitchFamily="18" charset="0"/>
              </a:rPr>
              <a:t> Rules to avoid receiving errors.</a:t>
            </a:r>
          </a:p>
        </p:txBody>
      </p:sp>
      <p:pic>
        <p:nvPicPr>
          <p:cNvPr id="3" name="Picture 2">
            <a:extLst>
              <a:ext uri="{FF2B5EF4-FFF2-40B4-BE49-F238E27FC236}">
                <a16:creationId xmlns:a16="http://schemas.microsoft.com/office/drawing/2014/main" id="{49144088-7F0E-4A21-91D1-C47D70C5C6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22783" y="1930676"/>
            <a:ext cx="8746433" cy="4024851"/>
          </a:xfrm>
          <a:prstGeom prst="rect">
            <a:avLst/>
          </a:prstGeom>
        </p:spPr>
      </p:pic>
    </p:spTree>
    <p:extLst>
      <p:ext uri="{BB962C8B-B14F-4D97-AF65-F5344CB8AC3E}">
        <p14:creationId xmlns:p14="http://schemas.microsoft.com/office/powerpoint/2010/main" val="19266238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37BC48-07AB-4B79-A45A-98E9E2930CE1}"/>
              </a:ext>
            </a:extLst>
          </p:cNvPr>
          <p:cNvSpPr/>
          <p:nvPr/>
        </p:nvSpPr>
        <p:spPr>
          <a:xfrm>
            <a:off x="503581" y="825107"/>
            <a:ext cx="9729748" cy="646331"/>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-Delivery also appears when linking the product to the MOT Route to provide the product on demand. </a:t>
            </a:r>
            <a:r>
              <a:rPr lang="en-GB" dirty="0">
                <a:latin typeface="Times New Roman" panose="02020603050405020304" pitchFamily="18" charset="0"/>
                <a:cs typeface="Times New Roman" panose="02020603050405020304" pitchFamily="18" charset="0"/>
              </a:rPr>
              <a:t>After activating it from the Route, the link is done through the product screen</a:t>
            </a:r>
            <a:r>
              <a:rPr lang="en-AE"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1AC2CF24-4D9C-4658-A6E9-F3550A0B54B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24200" y="1738229"/>
            <a:ext cx="5943600" cy="2115839"/>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43C4A83-9476-4AF1-866B-73EBF41034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24200" y="4120859"/>
            <a:ext cx="5943600" cy="23056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69474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D32F5C-FE91-498F-8B7E-48208E63DDA2}"/>
              </a:ext>
            </a:extLst>
          </p:cNvPr>
          <p:cNvSpPr/>
          <p:nvPr/>
        </p:nvSpPr>
        <p:spPr>
          <a:xfrm>
            <a:off x="1665319" y="1367826"/>
            <a:ext cx="3723070" cy="369332"/>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rPr>
              <a:t>- To </a:t>
            </a:r>
            <a:r>
              <a:rPr lang="en-AE" dirty="0">
                <a:latin typeface="Times New Roman" panose="02020603050405020304" pitchFamily="18" charset="0"/>
                <a:cs typeface="Times New Roman" panose="02020603050405020304" pitchFamily="18" charset="0"/>
              </a:rPr>
              <a:t>then appear on the product screen</a:t>
            </a:r>
          </a:p>
        </p:txBody>
      </p:sp>
      <p:pic>
        <p:nvPicPr>
          <p:cNvPr id="3" name="Picture 2">
            <a:extLst>
              <a:ext uri="{FF2B5EF4-FFF2-40B4-BE49-F238E27FC236}">
                <a16:creationId xmlns:a16="http://schemas.microsoft.com/office/drawing/2014/main" id="{B4523CBD-2C65-4D0C-A997-1F83A1C2BB0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09416" y="2190076"/>
            <a:ext cx="7573167" cy="36187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241706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75A1B6-6265-40A5-9153-6C604E7EDCD1}"/>
              </a:ext>
            </a:extLst>
          </p:cNvPr>
          <p:cNvSpPr/>
          <p:nvPr/>
        </p:nvSpPr>
        <p:spPr>
          <a:xfrm>
            <a:off x="408167" y="649445"/>
            <a:ext cx="10365851" cy="1815882"/>
          </a:xfrm>
          <a:prstGeom prst="rect">
            <a:avLst/>
          </a:prstGeom>
        </p:spPr>
        <p:txBody>
          <a:bodyPr wrap="square">
            <a:spAutoFit/>
          </a:bodyPr>
          <a:lstStyle/>
          <a:p>
            <a:r>
              <a:rPr lang="en-AE" sz="2000" b="1" dirty="0">
                <a:latin typeface="Times New Roman" panose="02020603050405020304" pitchFamily="18" charset="0"/>
                <a:cs typeface="Times New Roman" panose="02020603050405020304" pitchFamily="18" charset="0"/>
              </a:rPr>
              <a:t>Internal transfers between different inventory sectors.</a:t>
            </a:r>
          </a:p>
          <a:p>
            <a:endParaRPr lang="en-AE" sz="2000" b="1" dirty="0">
              <a:latin typeface="Times New Roman" panose="02020603050405020304" pitchFamily="18" charset="0"/>
              <a:cs typeface="Times New Roman" panose="02020603050405020304" pitchFamily="18" charset="0"/>
            </a:endParaRPr>
          </a:p>
          <a:p>
            <a:r>
              <a:rPr lang="en-AE" dirty="0">
                <a:latin typeface="Times New Roman" panose="02020603050405020304" pitchFamily="18" charset="0"/>
                <a:cs typeface="Times New Roman" panose="02020603050405020304" pitchFamily="18" charset="0"/>
              </a:rPr>
              <a:t>These occur in transfers between different warehouses and their associated operations, such as </a:t>
            </a:r>
            <a:r>
              <a:rPr lang="en-GB" dirty="0">
                <a:latin typeface="Times New Roman" panose="02020603050405020304" pitchFamily="18" charset="0"/>
                <a:cs typeface="Times New Roman" panose="02020603050405020304" pitchFamily="18" charset="0"/>
              </a:rPr>
              <a:t>providing products in warehouses where the product was unavailable</a:t>
            </a:r>
            <a:r>
              <a:rPr lang="en-AE" dirty="0">
                <a:latin typeface="Times New Roman" panose="02020603050405020304" pitchFamily="18" charset="0"/>
                <a:cs typeface="Times New Roman" panose="02020603050405020304" pitchFamily="18" charset="0"/>
              </a:rPr>
              <a:t>, manufacturing operations, or point-of-sale operations, depending on each product and its uses. This process is performed manually or automatically, depending on the product's order limit settings.</a:t>
            </a:r>
          </a:p>
        </p:txBody>
      </p:sp>
      <p:pic>
        <p:nvPicPr>
          <p:cNvPr id="3" name="Picture 2">
            <a:extLst>
              <a:ext uri="{FF2B5EF4-FFF2-40B4-BE49-F238E27FC236}">
                <a16:creationId xmlns:a16="http://schemas.microsoft.com/office/drawing/2014/main" id="{B5960002-7AA0-4947-A2AF-77231B14F59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73963" y="2713959"/>
            <a:ext cx="8044074" cy="34945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217126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D0159B-88BB-451F-861B-E9D91FD43740}"/>
              </a:ext>
            </a:extLst>
          </p:cNvPr>
          <p:cNvSpPr/>
          <p:nvPr/>
        </p:nvSpPr>
        <p:spPr>
          <a:xfrm>
            <a:off x="622851" y="716383"/>
            <a:ext cx="9244718" cy="1200329"/>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t>
            </a:r>
            <a:r>
              <a:rPr lang="en-AE" b="1" dirty="0">
                <a:latin typeface="Times New Roman" panose="02020603050405020304" pitchFamily="18" charset="0"/>
                <a:cs typeface="Times New Roman" panose="02020603050405020304" pitchFamily="18" charset="0"/>
              </a:rPr>
              <a:t>Lots / Serial Numbers</a:t>
            </a:r>
            <a:r>
              <a:rPr lang="en-AE" dirty="0">
                <a:latin typeface="Times New Roman" panose="02020603050405020304" pitchFamily="18" charset="0"/>
                <a:cs typeface="Times New Roman" panose="02020603050405020304" pitchFamily="18" charset="0"/>
              </a:rPr>
              <a:t> are used for products that need to be tracked, whether they are products used in production processes, such as computers and machines as printing press assets, or final products, such as scientific books and school books, which have an edition number and copyright, and are set from within the product screen, with the challenge of tracking the cost or not.</a:t>
            </a:r>
          </a:p>
        </p:txBody>
      </p:sp>
      <p:pic>
        <p:nvPicPr>
          <p:cNvPr id="3" name="Picture 2">
            <a:extLst>
              <a:ext uri="{FF2B5EF4-FFF2-40B4-BE49-F238E27FC236}">
                <a16:creationId xmlns:a16="http://schemas.microsoft.com/office/drawing/2014/main" id="{3530E174-C21F-41D0-8DBC-265EC5E5B8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72425" y="2368723"/>
            <a:ext cx="8847150" cy="37728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594069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BF4F46-AA8F-4F2D-931F-5965DABCC4DD}"/>
              </a:ext>
            </a:extLst>
          </p:cNvPr>
          <p:cNvSpPr/>
          <p:nvPr/>
        </p:nvSpPr>
        <p:spPr>
          <a:xfrm>
            <a:off x="352509" y="912572"/>
            <a:ext cx="9538914" cy="646331"/>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After acquiring the Lots / Serial Numbers feature, the quantities of these items can be inquired about in the Lots / Serial Numbers report in the Warehouses application.</a:t>
            </a:r>
          </a:p>
        </p:txBody>
      </p:sp>
      <p:pic>
        <p:nvPicPr>
          <p:cNvPr id="3" name="Picture 2">
            <a:extLst>
              <a:ext uri="{FF2B5EF4-FFF2-40B4-BE49-F238E27FC236}">
                <a16:creationId xmlns:a16="http://schemas.microsoft.com/office/drawing/2014/main" id="{FBF306DB-5886-49A7-80C4-B87F91CD9C0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00432" y="1876509"/>
            <a:ext cx="10591136" cy="41346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47287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285412-1188-49E5-AB85-394CA55673D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35839" y="1327869"/>
            <a:ext cx="5635591" cy="4731026"/>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55D77AF5-8C89-47F0-B19E-94C63341CA1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20570" y="1327869"/>
            <a:ext cx="5635591" cy="47310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35063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FB4-3415-4299-BCE9-23A782AA4787}"/>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Third: Internal Transfer Visibility</a:t>
            </a:r>
            <a:endParaRPr lang="en-AE" dirty="0"/>
          </a:p>
        </p:txBody>
      </p:sp>
      <p:sp>
        <p:nvSpPr>
          <p:cNvPr id="3" name="Content Placeholder 2">
            <a:extLst>
              <a:ext uri="{FF2B5EF4-FFF2-40B4-BE49-F238E27FC236}">
                <a16:creationId xmlns:a16="http://schemas.microsoft.com/office/drawing/2014/main" id="{9998D374-0D7C-4981-92D4-AF911614D17E}"/>
              </a:ext>
            </a:extLst>
          </p:cNvPr>
          <p:cNvSpPr>
            <a:spLocks noGrp="1"/>
          </p:cNvSpPr>
          <p:nvPr>
            <p:ph idx="1"/>
          </p:nvPr>
        </p:nvSpPr>
        <p:spPr>
          <a:xfrm>
            <a:off x="1154954" y="3441700"/>
            <a:ext cx="8825659" cy="3416300"/>
          </a:xfrm>
        </p:spPr>
        <p:txBody>
          <a:bodyPr/>
          <a:lstStyle/>
          <a:p>
            <a:r>
              <a:rPr lang="en-US" dirty="0">
                <a:solidFill>
                  <a:schemeClr val="accent1">
                    <a:lumMod val="50000"/>
                  </a:schemeClr>
                </a:solidFill>
                <a:latin typeface="Times New Roman" pitchFamily="18" charset="0"/>
                <a:cs typeface="Times New Roman" pitchFamily="18" charset="0"/>
              </a:rPr>
              <a:t>The client requested to display internal transfers between warehouses, along with the related transfer documents.</a:t>
            </a:r>
          </a:p>
          <a:p>
            <a:endParaRPr lang="en-AE" dirty="0"/>
          </a:p>
        </p:txBody>
      </p:sp>
    </p:spTree>
    <p:extLst>
      <p:ext uri="{BB962C8B-B14F-4D97-AF65-F5344CB8AC3E}">
        <p14:creationId xmlns:p14="http://schemas.microsoft.com/office/powerpoint/2010/main" val="402814365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6E3BFC-1E58-4162-AB47-FD6F4DDA115E}"/>
              </a:ext>
            </a:extLst>
          </p:cNvPr>
          <p:cNvSpPr/>
          <p:nvPr/>
        </p:nvSpPr>
        <p:spPr>
          <a:xfrm>
            <a:off x="535388" y="336016"/>
            <a:ext cx="9578672" cy="2585323"/>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-When inventory items are damaged, Scrap Orders are created from the Inventory app.</a:t>
            </a:r>
          </a:p>
          <a:p>
            <a:r>
              <a:rPr lang="en-AE" dirty="0">
                <a:latin typeface="Times New Roman" panose="02020603050405020304" pitchFamily="18" charset="0"/>
                <a:cs typeface="Times New Roman" panose="02020603050405020304" pitchFamily="18" charset="0"/>
              </a:rPr>
              <a:t> </a:t>
            </a:r>
          </a:p>
          <a:p>
            <a:r>
              <a:rPr lang="en-AE" dirty="0">
                <a:latin typeface="Times New Roman" panose="02020603050405020304" pitchFamily="18" charset="0"/>
                <a:cs typeface="Times New Roman" panose="02020603050405020304" pitchFamily="18" charset="0"/>
              </a:rPr>
              <a:t>-The locations for the damaged items are set, and the expense account is prepared.</a:t>
            </a:r>
          </a:p>
          <a:p>
            <a:endParaRPr lang="en-AE" dirty="0">
              <a:latin typeface="Times New Roman" panose="02020603050405020304" pitchFamily="18" charset="0"/>
              <a:cs typeface="Times New Roman" panose="02020603050405020304" pitchFamily="18" charset="0"/>
            </a:endParaRPr>
          </a:p>
          <a:p>
            <a:r>
              <a:rPr lang="en-AE" dirty="0">
                <a:latin typeface="Times New Roman" panose="02020603050405020304" pitchFamily="18" charset="0"/>
                <a:cs typeface="Times New Roman" panose="02020603050405020304" pitchFamily="18" charset="0"/>
              </a:rPr>
              <a:t>-This will either include the cost of the damaged item as an expense or create another location to be set as a warehouse for the damaged items.</a:t>
            </a:r>
          </a:p>
          <a:p>
            <a:endParaRPr lang="en-AE" dirty="0">
              <a:latin typeface="Times New Roman" panose="02020603050405020304" pitchFamily="18" charset="0"/>
              <a:cs typeface="Times New Roman" panose="02020603050405020304" pitchFamily="18" charset="0"/>
            </a:endParaRPr>
          </a:p>
          <a:p>
            <a:r>
              <a:rPr lang="en-AE" dirty="0">
                <a:latin typeface="Times New Roman" panose="02020603050405020304" pitchFamily="18" charset="0"/>
                <a:cs typeface="Times New Roman" panose="02020603050405020304" pitchFamily="18" charset="0"/>
              </a:rPr>
              <a:t>-The damaged items are then sold from the inventory, and the revenue from the inventory is considered to reduce losses resulting from the damaged </a:t>
            </a:r>
            <a:r>
              <a:rPr lang="en-GB" dirty="0">
                <a:latin typeface="Times New Roman" panose="02020603050405020304" pitchFamily="18" charset="0"/>
                <a:cs typeface="Times New Roman" panose="02020603050405020304" pitchFamily="18" charset="0"/>
              </a:rPr>
              <a:t>items</a:t>
            </a:r>
            <a:r>
              <a:rPr lang="en-AE"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54621FE7-391C-4041-A461-78C1C4A31B6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912826" y="2921339"/>
            <a:ext cx="6366348" cy="3635552"/>
          </a:xfrm>
          <a:prstGeom prst="rect">
            <a:avLst/>
          </a:prstGeom>
        </p:spPr>
      </p:pic>
    </p:spTree>
    <p:extLst>
      <p:ext uri="{BB962C8B-B14F-4D97-AF65-F5344CB8AC3E}">
        <p14:creationId xmlns:p14="http://schemas.microsoft.com/office/powerpoint/2010/main" val="10704696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42BC51-3053-4874-AE04-2EB8138C9E1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58385" y="3141598"/>
            <a:ext cx="6875230" cy="3574114"/>
          </a:xfrm>
          <a:prstGeom prst="rect">
            <a:avLst/>
          </a:prstGeom>
        </p:spPr>
      </p:pic>
      <p:pic>
        <p:nvPicPr>
          <p:cNvPr id="3" name="Picture 2">
            <a:extLst>
              <a:ext uri="{FF2B5EF4-FFF2-40B4-BE49-F238E27FC236}">
                <a16:creationId xmlns:a16="http://schemas.microsoft.com/office/drawing/2014/main" id="{E5FF5088-1A77-4B4B-8F2B-212652A25A4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58385" y="396730"/>
            <a:ext cx="6875230" cy="2620788"/>
          </a:xfrm>
          <a:prstGeom prst="rect">
            <a:avLst/>
          </a:prstGeom>
        </p:spPr>
      </p:pic>
    </p:spTree>
    <p:extLst>
      <p:ext uri="{BB962C8B-B14F-4D97-AF65-F5344CB8AC3E}">
        <p14:creationId xmlns:p14="http://schemas.microsoft.com/office/powerpoint/2010/main" val="371004634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932B2A-12E1-43D3-A4C4-0DDFE36405EE}"/>
              </a:ext>
            </a:extLst>
          </p:cNvPr>
          <p:cNvSpPr/>
          <p:nvPr/>
        </p:nvSpPr>
        <p:spPr>
          <a:xfrm>
            <a:off x="901147" y="1431829"/>
            <a:ext cx="10389706" cy="4524315"/>
          </a:xfrm>
          <a:prstGeom prst="rect">
            <a:avLst/>
          </a:prstGeom>
        </p:spPr>
        <p:txBody>
          <a:bodyPr wrap="square">
            <a:spAutoFit/>
          </a:bodyPr>
          <a:lstStyle/>
          <a:p>
            <a:pPr marL="285750" indent="-285750">
              <a:buFontTx/>
              <a:buChar char="-"/>
            </a:pPr>
            <a:r>
              <a:rPr lang="en-AE" dirty="0">
                <a:latin typeface="Times New Roman" panose="02020603050405020304" pitchFamily="18" charset="0"/>
                <a:cs typeface="Times New Roman" panose="02020603050405020304" pitchFamily="18" charset="0"/>
              </a:rPr>
              <a:t>Additional costs for products (Landed Costs) </a:t>
            </a:r>
            <a:r>
              <a:rPr lang="en-GB" dirty="0">
                <a:latin typeface="Times New Roman" panose="02020603050405020304" pitchFamily="18" charset="0"/>
                <a:cs typeface="Times New Roman" panose="02020603050405020304" pitchFamily="18" charset="0"/>
              </a:rPr>
              <a:t>when</a:t>
            </a:r>
            <a:r>
              <a:rPr lang="en-AE" dirty="0">
                <a:latin typeface="Times New Roman" panose="02020603050405020304" pitchFamily="18" charset="0"/>
                <a:cs typeface="Times New Roman" panose="02020603050405020304" pitchFamily="18" charset="0"/>
              </a:rPr>
              <a:t> purchasing an imported product.</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The initial cost recorded for that product is usually an estimate, due to the presence of additional expenses that have not yet been accounted for.</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These costs—such as shipping, unloading, customs, and transportation—are not immediately available and are collected later through invoices issued by the finance department.</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After the full actual cost has been determined by the general accounting department, the cost accountant uses the Landed Costs feature to accurately allocate these additional costs to products, whether they are still in inventory or various stages of manufacturing, and even if they have been sold.</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This is where the power of Odoo ERP shines through, with its ability to accurately track and upload actual product costs, enhancing the accuracy of cost reports and profitability.</a:t>
            </a:r>
          </a:p>
          <a:p>
            <a:pPr marL="285750" indent="-285750">
              <a:buFontTx/>
              <a:buChar char="-"/>
            </a:pPr>
            <a:endParaRPr lang="en-AE" dirty="0">
              <a:latin typeface="Times New Roman" panose="02020603050405020304" pitchFamily="18" charset="0"/>
              <a:cs typeface="Times New Roman" panose="02020603050405020304" pitchFamily="18" charset="0"/>
            </a:endParaRPr>
          </a:p>
          <a:p>
            <a:pPr marL="285750" indent="-285750">
              <a:buFontTx/>
              <a:buChar char="-"/>
            </a:pPr>
            <a:r>
              <a:rPr lang="en-AE" dirty="0">
                <a:latin typeface="Times New Roman" panose="02020603050405020304" pitchFamily="18" charset="0"/>
                <a:cs typeface="Times New Roman" panose="02020603050405020304" pitchFamily="18" charset="0"/>
              </a:rPr>
              <a:t>Journals operate under the name Landed Costs to facilitate the process of tracking these costs.</a:t>
            </a:r>
          </a:p>
        </p:txBody>
      </p:sp>
    </p:spTree>
    <p:extLst>
      <p:ext uri="{BB962C8B-B14F-4D97-AF65-F5344CB8AC3E}">
        <p14:creationId xmlns:p14="http://schemas.microsoft.com/office/powerpoint/2010/main" val="151104469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7CFA34-F9B2-49C6-B125-1DF3E84444A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79408" y="1321905"/>
            <a:ext cx="9833183" cy="4436827"/>
          </a:xfrm>
          <a:prstGeom prst="rect">
            <a:avLst/>
          </a:prstGeom>
        </p:spPr>
      </p:pic>
    </p:spTree>
    <p:extLst>
      <p:ext uri="{BB962C8B-B14F-4D97-AF65-F5344CB8AC3E}">
        <p14:creationId xmlns:p14="http://schemas.microsoft.com/office/powerpoint/2010/main" val="6630151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3354E3-9F2D-4121-B4F9-49C02FA87A60}"/>
              </a:ext>
            </a:extLst>
          </p:cNvPr>
          <p:cNvSpPr/>
          <p:nvPr/>
        </p:nvSpPr>
        <p:spPr>
          <a:xfrm>
            <a:off x="952726" y="755747"/>
            <a:ext cx="4243534" cy="369332"/>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Activate the feature and link it to Journals.</a:t>
            </a:r>
          </a:p>
        </p:txBody>
      </p:sp>
      <p:pic>
        <p:nvPicPr>
          <p:cNvPr id="3" name="Picture 2">
            <a:extLst>
              <a:ext uri="{FF2B5EF4-FFF2-40B4-BE49-F238E27FC236}">
                <a16:creationId xmlns:a16="http://schemas.microsoft.com/office/drawing/2014/main" id="{02C0B280-3EFE-42A2-814A-AC9EF148D77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36626" y="1532198"/>
            <a:ext cx="8918748" cy="4385389"/>
          </a:xfrm>
          <a:prstGeom prst="rect">
            <a:avLst/>
          </a:prstGeom>
        </p:spPr>
      </p:pic>
    </p:spTree>
    <p:extLst>
      <p:ext uri="{BB962C8B-B14F-4D97-AF65-F5344CB8AC3E}">
        <p14:creationId xmlns:p14="http://schemas.microsoft.com/office/powerpoint/2010/main" val="769992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B6FB6A-DF4E-431D-93E5-9A82C1F27C3B}"/>
              </a:ext>
            </a:extLst>
          </p:cNvPr>
          <p:cNvSpPr/>
          <p:nvPr/>
        </p:nvSpPr>
        <p:spPr>
          <a:xfrm>
            <a:off x="758023" y="905917"/>
            <a:ext cx="8934617" cy="923330"/>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Add products of the Service type and set them in the Purushas tab as the Landed cost product, then set the cost distribution method to Default Split Method, then Control Policy to On ordered quantities, and set the broker account used at the level of the Service product type.</a:t>
            </a:r>
          </a:p>
        </p:txBody>
      </p:sp>
      <p:pic>
        <p:nvPicPr>
          <p:cNvPr id="3" name="Picture 2">
            <a:extLst>
              <a:ext uri="{FF2B5EF4-FFF2-40B4-BE49-F238E27FC236}">
                <a16:creationId xmlns:a16="http://schemas.microsoft.com/office/drawing/2014/main" id="{50DB5232-D282-4A58-87C9-21832BAFBA7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06169" y="2192164"/>
            <a:ext cx="8379662" cy="3759919"/>
          </a:xfrm>
          <a:prstGeom prst="rect">
            <a:avLst/>
          </a:prstGeom>
        </p:spPr>
      </p:pic>
    </p:spTree>
    <p:extLst>
      <p:ext uri="{BB962C8B-B14F-4D97-AF65-F5344CB8AC3E}">
        <p14:creationId xmlns:p14="http://schemas.microsoft.com/office/powerpoint/2010/main" val="167599466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E458F3-E415-4492-B3FD-1AD253626DB5}"/>
              </a:ext>
            </a:extLst>
          </p:cNvPr>
          <p:cNvSpPr/>
          <p:nvPr/>
        </p:nvSpPr>
        <p:spPr>
          <a:xfrm>
            <a:off x="678510" y="654439"/>
            <a:ext cx="8298511" cy="923330"/>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 </a:t>
            </a:r>
            <a:r>
              <a:rPr lang="en-AE" b="1" dirty="0">
                <a:latin typeface="Times New Roman" panose="02020603050405020304" pitchFamily="18" charset="0"/>
                <a:cs typeface="Times New Roman" panose="02020603050405020304" pitchFamily="18" charset="0"/>
              </a:rPr>
              <a:t>An example of a complete work cycle for Landed </a:t>
            </a:r>
            <a:r>
              <a:rPr lang="en-GB" b="1" dirty="0">
                <a:latin typeface="Times New Roman" panose="02020603050405020304" pitchFamily="18" charset="0"/>
                <a:cs typeface="Times New Roman" panose="02020603050405020304" pitchFamily="18" charset="0"/>
              </a:rPr>
              <a:t>Costs</a:t>
            </a:r>
            <a:r>
              <a:rPr lang="en-AE" dirty="0">
                <a:latin typeface="Times New Roman" panose="02020603050405020304" pitchFamily="18" charset="0"/>
                <a:cs typeface="Times New Roman" panose="02020603050405020304" pitchFamily="18" charset="0"/>
              </a:rPr>
              <a:t>: going and purchasing an imported product, receiving it in the warehouses, and then proving the supplier’s entitlement.</a:t>
            </a:r>
          </a:p>
        </p:txBody>
      </p:sp>
      <p:pic>
        <p:nvPicPr>
          <p:cNvPr id="11" name="Picture 10">
            <a:extLst>
              <a:ext uri="{FF2B5EF4-FFF2-40B4-BE49-F238E27FC236}">
                <a16:creationId xmlns:a16="http://schemas.microsoft.com/office/drawing/2014/main" id="{0A7864BC-B1FA-4025-9B5D-52D8C4EEDF2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64106" y="1744746"/>
            <a:ext cx="9863787" cy="4258489"/>
          </a:xfrm>
          <a:prstGeom prst="rect">
            <a:avLst/>
          </a:prstGeom>
        </p:spPr>
      </p:pic>
    </p:spTree>
    <p:extLst>
      <p:ext uri="{BB962C8B-B14F-4D97-AF65-F5344CB8AC3E}">
        <p14:creationId xmlns:p14="http://schemas.microsoft.com/office/powerpoint/2010/main" val="428664631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B743F-B3CA-4B89-8617-2567F532400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97748" y="414240"/>
            <a:ext cx="7996504" cy="3092285"/>
          </a:xfrm>
          <a:prstGeom prst="rect">
            <a:avLst/>
          </a:prstGeom>
        </p:spPr>
      </p:pic>
      <p:pic>
        <p:nvPicPr>
          <p:cNvPr id="3" name="Picture 2">
            <a:extLst>
              <a:ext uri="{FF2B5EF4-FFF2-40B4-BE49-F238E27FC236}">
                <a16:creationId xmlns:a16="http://schemas.microsoft.com/office/drawing/2014/main" id="{D2CD99F2-2955-4C00-B202-0841D3CEBEF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97748" y="3618616"/>
            <a:ext cx="7996504" cy="2957113"/>
          </a:xfrm>
          <a:prstGeom prst="rect">
            <a:avLst/>
          </a:prstGeom>
        </p:spPr>
      </p:pic>
    </p:spTree>
    <p:extLst>
      <p:ext uri="{BB962C8B-B14F-4D97-AF65-F5344CB8AC3E}">
        <p14:creationId xmlns:p14="http://schemas.microsoft.com/office/powerpoint/2010/main" val="4132089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C8093E-D474-4A8D-B54D-FAC2042C9846}"/>
              </a:ext>
            </a:extLst>
          </p:cNvPr>
          <p:cNvSpPr/>
          <p:nvPr/>
        </p:nvSpPr>
        <p:spPr>
          <a:xfrm>
            <a:off x="689852" y="392654"/>
            <a:ext cx="3023007" cy="646331"/>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Cost of </a:t>
            </a:r>
            <a:r>
              <a:rPr lang="en-GB" dirty="0">
                <a:latin typeface="Times New Roman" panose="02020603050405020304" pitchFamily="18" charset="0"/>
                <a:cs typeface="Times New Roman" panose="02020603050405020304" pitchFamily="18" charset="0"/>
              </a:rPr>
              <a:t>the </a:t>
            </a:r>
            <a:r>
              <a:rPr lang="en-AE" dirty="0">
                <a:latin typeface="Times New Roman" panose="02020603050405020304" pitchFamily="18" charset="0"/>
                <a:cs typeface="Times New Roman" panose="02020603050405020304" pitchFamily="18" charset="0"/>
              </a:rPr>
              <a:t>item in inventory.</a:t>
            </a:r>
          </a:p>
          <a:p>
            <a:endParaRPr lang="en-AE" dirty="0"/>
          </a:p>
        </p:txBody>
      </p:sp>
      <p:pic>
        <p:nvPicPr>
          <p:cNvPr id="3" name="Picture 2">
            <a:extLst>
              <a:ext uri="{FF2B5EF4-FFF2-40B4-BE49-F238E27FC236}">
                <a16:creationId xmlns:a16="http://schemas.microsoft.com/office/drawing/2014/main" id="{B8D6E23B-260C-419B-9677-555529AFC67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83421" y="911764"/>
            <a:ext cx="7225155" cy="2656854"/>
          </a:xfrm>
          <a:prstGeom prst="rect">
            <a:avLst/>
          </a:prstGeom>
        </p:spPr>
      </p:pic>
      <p:sp>
        <p:nvSpPr>
          <p:cNvPr id="4" name="Rectangle 3">
            <a:extLst>
              <a:ext uri="{FF2B5EF4-FFF2-40B4-BE49-F238E27FC236}">
                <a16:creationId xmlns:a16="http://schemas.microsoft.com/office/drawing/2014/main" id="{FCD62719-4A9E-4055-9816-1F2F5A7FC52B}"/>
              </a:ext>
            </a:extLst>
          </p:cNvPr>
          <p:cNvSpPr/>
          <p:nvPr/>
        </p:nvSpPr>
        <p:spPr>
          <a:xfrm>
            <a:off x="689852" y="3718396"/>
            <a:ext cx="4801379" cy="369332"/>
          </a:xfrm>
          <a:prstGeom prst="rect">
            <a:avLst/>
          </a:prstGeom>
        </p:spPr>
        <p:txBody>
          <a:bodyPr wrap="none">
            <a:spAutoFit/>
          </a:bodyPr>
          <a:lstStyle/>
          <a:p>
            <a:r>
              <a:rPr lang="en-AE" dirty="0">
                <a:latin typeface="Times New Roman" panose="02020603050405020304" pitchFamily="18" charset="0"/>
                <a:cs typeface="Times New Roman" panose="02020603050405020304" pitchFamily="18" charset="0"/>
              </a:rPr>
              <a:t>- Add estimated costs until import invoices arrive.</a:t>
            </a:r>
          </a:p>
        </p:txBody>
      </p:sp>
      <p:pic>
        <p:nvPicPr>
          <p:cNvPr id="5" name="Picture 4">
            <a:extLst>
              <a:ext uri="{FF2B5EF4-FFF2-40B4-BE49-F238E27FC236}">
                <a16:creationId xmlns:a16="http://schemas.microsoft.com/office/drawing/2014/main" id="{3A188D97-6625-48D7-98DD-772C9A2693C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83421" y="4087728"/>
            <a:ext cx="7225155" cy="2554557"/>
          </a:xfrm>
          <a:prstGeom prst="rect">
            <a:avLst/>
          </a:prstGeom>
        </p:spPr>
      </p:pic>
    </p:spTree>
    <p:extLst>
      <p:ext uri="{BB962C8B-B14F-4D97-AF65-F5344CB8AC3E}">
        <p14:creationId xmlns:p14="http://schemas.microsoft.com/office/powerpoint/2010/main" val="193582533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F30B50-61AC-4EE2-973D-D33C59FEB72E}"/>
              </a:ext>
            </a:extLst>
          </p:cNvPr>
          <p:cNvSpPr/>
          <p:nvPr/>
        </p:nvSpPr>
        <p:spPr>
          <a:xfrm>
            <a:off x="845487" y="489855"/>
            <a:ext cx="7177377" cy="369332"/>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-We notice a difference in the average cost after the estimated increase.</a:t>
            </a:r>
          </a:p>
        </p:txBody>
      </p:sp>
      <p:pic>
        <p:nvPicPr>
          <p:cNvPr id="3" name="Picture 2">
            <a:extLst>
              <a:ext uri="{FF2B5EF4-FFF2-40B4-BE49-F238E27FC236}">
                <a16:creationId xmlns:a16="http://schemas.microsoft.com/office/drawing/2014/main" id="{606A1350-C333-4114-90AE-9D9A3AE2415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42766" y="1041622"/>
            <a:ext cx="6906468" cy="2530751"/>
          </a:xfrm>
          <a:prstGeom prst="rect">
            <a:avLst/>
          </a:prstGeom>
        </p:spPr>
      </p:pic>
      <p:sp>
        <p:nvSpPr>
          <p:cNvPr id="4" name="Rectangle 3">
            <a:extLst>
              <a:ext uri="{FF2B5EF4-FFF2-40B4-BE49-F238E27FC236}">
                <a16:creationId xmlns:a16="http://schemas.microsoft.com/office/drawing/2014/main" id="{3B58E51B-7C10-41D2-8A87-4856CF801010}"/>
              </a:ext>
            </a:extLst>
          </p:cNvPr>
          <p:cNvSpPr/>
          <p:nvPr/>
        </p:nvSpPr>
        <p:spPr>
          <a:xfrm>
            <a:off x="845487" y="3659393"/>
            <a:ext cx="7519283" cy="923330"/>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-Assuming that Al-</a:t>
            </a:r>
            <a:r>
              <a:rPr lang="en-AE" dirty="0" err="1">
                <a:latin typeface="Times New Roman" panose="02020603050405020304" pitchFamily="18" charset="0"/>
                <a:cs typeface="Times New Roman" panose="02020603050405020304" pitchFamily="18" charset="0"/>
              </a:rPr>
              <a:t>Shorouk</a:t>
            </a:r>
            <a:r>
              <a:rPr lang="en-AE" dirty="0">
                <a:latin typeface="Times New Roman" panose="02020603050405020304" pitchFamily="18" charset="0"/>
                <a:cs typeface="Times New Roman" panose="02020603050405020304" pitchFamily="18" charset="0"/>
              </a:rPr>
              <a:t> Printing Press requested to purchase imported inks and the printing press has an alternative, and the ink was distributed to the customer.</a:t>
            </a:r>
          </a:p>
        </p:txBody>
      </p:sp>
      <p:pic>
        <p:nvPicPr>
          <p:cNvPr id="5" name="Picture 4">
            <a:extLst>
              <a:ext uri="{FF2B5EF4-FFF2-40B4-BE49-F238E27FC236}">
                <a16:creationId xmlns:a16="http://schemas.microsoft.com/office/drawing/2014/main" id="{E544E8C7-5B8C-477C-AD83-E8CE033F553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42766" y="4357315"/>
            <a:ext cx="6906468" cy="2230761"/>
          </a:xfrm>
          <a:prstGeom prst="rect">
            <a:avLst/>
          </a:prstGeom>
        </p:spPr>
      </p:pic>
    </p:spTree>
    <p:extLst>
      <p:ext uri="{BB962C8B-B14F-4D97-AF65-F5344CB8AC3E}">
        <p14:creationId xmlns:p14="http://schemas.microsoft.com/office/powerpoint/2010/main" val="1037396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3CEF-0D15-40DB-884E-41EB5CD24D6D}"/>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Fourth: Scrap Warehouse Permission</a:t>
            </a:r>
            <a:endParaRPr lang="en-AE" dirty="0"/>
          </a:p>
        </p:txBody>
      </p:sp>
      <p:sp>
        <p:nvSpPr>
          <p:cNvPr id="3" name="Content Placeholder 2">
            <a:extLst>
              <a:ext uri="{FF2B5EF4-FFF2-40B4-BE49-F238E27FC236}">
                <a16:creationId xmlns:a16="http://schemas.microsoft.com/office/drawing/2014/main" id="{59C34050-CBB5-4BB1-9743-2A5B11FCD8E4}"/>
              </a:ext>
            </a:extLst>
          </p:cNvPr>
          <p:cNvSpPr>
            <a:spLocks noGrp="1"/>
          </p:cNvSpPr>
          <p:nvPr>
            <p:ph idx="1"/>
          </p:nvPr>
        </p:nvSpPr>
        <p:spPr>
          <a:xfrm>
            <a:off x="1090708" y="3048774"/>
            <a:ext cx="8825659" cy="3416300"/>
          </a:xfrm>
        </p:spPr>
        <p:txBody>
          <a:bodyPr/>
          <a:lstStyle/>
          <a:p>
            <a:pPr>
              <a:lnSpc>
                <a:spcPct val="200000"/>
              </a:lnSpc>
            </a:pPr>
            <a:r>
              <a:rPr lang="en-US" dirty="0">
                <a:solidFill>
                  <a:schemeClr val="accent1">
                    <a:lumMod val="50000"/>
                  </a:schemeClr>
                </a:solidFill>
                <a:latin typeface="Times New Roman" pitchFamily="18" charset="0"/>
                <a:cs typeface="Times New Roman" pitchFamily="18" charset="0"/>
              </a:rPr>
              <a:t>No clear rules on who can approve scrap warehouse actions</a:t>
            </a:r>
          </a:p>
          <a:p>
            <a:pPr>
              <a:lnSpc>
                <a:spcPct val="200000"/>
              </a:lnSpc>
            </a:pPr>
            <a:r>
              <a:rPr lang="en-US" dirty="0">
                <a:solidFill>
                  <a:schemeClr val="accent1">
                    <a:lumMod val="50000"/>
                  </a:schemeClr>
                </a:solidFill>
                <a:latin typeface="Times New Roman" pitchFamily="18" charset="0"/>
                <a:cs typeface="Times New Roman" pitchFamily="18" charset="0"/>
              </a:rPr>
              <a:t>Mistakes or misuse can happen by accident</a:t>
            </a:r>
          </a:p>
          <a:p>
            <a:pPr>
              <a:lnSpc>
                <a:spcPct val="200000"/>
              </a:lnSpc>
            </a:pPr>
            <a:r>
              <a:rPr lang="en-US" dirty="0">
                <a:solidFill>
                  <a:schemeClr val="accent1">
                    <a:lumMod val="50000"/>
                  </a:schemeClr>
                </a:solidFill>
                <a:latin typeface="Times New Roman" pitchFamily="18" charset="0"/>
                <a:cs typeface="Times New Roman" pitchFamily="18" charset="0"/>
              </a:rPr>
              <a:t>This causes problems with tracking scrap and recycling it .</a:t>
            </a:r>
          </a:p>
          <a:p>
            <a:endParaRPr lang="en-AE" dirty="0"/>
          </a:p>
        </p:txBody>
      </p:sp>
    </p:spTree>
    <p:extLst>
      <p:ext uri="{BB962C8B-B14F-4D97-AF65-F5344CB8AC3E}">
        <p14:creationId xmlns:p14="http://schemas.microsoft.com/office/powerpoint/2010/main" val="138134388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9E641-2477-4E14-8E19-265E963BCB5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11252" y="119270"/>
            <a:ext cx="7169496" cy="3309730"/>
          </a:xfrm>
          <a:prstGeom prst="rect">
            <a:avLst/>
          </a:prstGeom>
        </p:spPr>
      </p:pic>
      <p:pic>
        <p:nvPicPr>
          <p:cNvPr id="3" name="Picture 2">
            <a:extLst>
              <a:ext uri="{FF2B5EF4-FFF2-40B4-BE49-F238E27FC236}">
                <a16:creationId xmlns:a16="http://schemas.microsoft.com/office/drawing/2014/main" id="{04BF8F87-2E58-4704-AF4D-3B095E3BE83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11252" y="3633746"/>
            <a:ext cx="7169496" cy="3116911"/>
          </a:xfrm>
          <a:prstGeom prst="rect">
            <a:avLst/>
          </a:prstGeom>
        </p:spPr>
      </p:pic>
    </p:spTree>
    <p:extLst>
      <p:ext uri="{BB962C8B-B14F-4D97-AF65-F5344CB8AC3E}">
        <p14:creationId xmlns:p14="http://schemas.microsoft.com/office/powerpoint/2010/main" val="265842116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4594F2-099A-42B0-8429-5CFB3027D64F}"/>
              </a:ext>
            </a:extLst>
          </p:cNvPr>
          <p:cNvSpPr/>
          <p:nvPr/>
        </p:nvSpPr>
        <p:spPr>
          <a:xfrm>
            <a:off x="750072" y="637603"/>
            <a:ext cx="7193281" cy="646331"/>
          </a:xfrm>
          <a:prstGeom prst="rect">
            <a:avLst/>
          </a:prstGeom>
        </p:spPr>
        <p:txBody>
          <a:bodyPr wrap="square">
            <a:spAutoFit/>
          </a:bodyPr>
          <a:lstStyle/>
          <a:p>
            <a:r>
              <a:rPr lang="en-AE" dirty="0">
                <a:latin typeface="Times New Roman" panose="02020603050405020304" pitchFamily="18" charset="0"/>
                <a:cs typeface="Times New Roman" panose="02020603050405020304" pitchFamily="18" charset="0"/>
              </a:rPr>
              <a:t>-The General Accounts issued import invoices and they were approved after a period of time from the sale or manufacturing process.</a:t>
            </a:r>
          </a:p>
        </p:txBody>
      </p:sp>
      <p:pic>
        <p:nvPicPr>
          <p:cNvPr id="4" name="Picture 3">
            <a:extLst>
              <a:ext uri="{FF2B5EF4-FFF2-40B4-BE49-F238E27FC236}">
                <a16:creationId xmlns:a16="http://schemas.microsoft.com/office/drawing/2014/main" id="{D5737FC2-616D-4EBE-B1C1-478B66266D6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91626" y="1482160"/>
            <a:ext cx="8751804" cy="1722216"/>
          </a:xfrm>
          <a:prstGeom prst="rect">
            <a:avLst/>
          </a:prstGeom>
        </p:spPr>
      </p:pic>
      <p:pic>
        <p:nvPicPr>
          <p:cNvPr id="5" name="Picture 4">
            <a:extLst>
              <a:ext uri="{FF2B5EF4-FFF2-40B4-BE49-F238E27FC236}">
                <a16:creationId xmlns:a16="http://schemas.microsoft.com/office/drawing/2014/main" id="{3DB50043-AB89-44A9-AE74-C06108B0CAE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91626" y="3307196"/>
            <a:ext cx="8751804" cy="2913201"/>
          </a:xfrm>
          <a:prstGeom prst="rect">
            <a:avLst/>
          </a:prstGeom>
        </p:spPr>
      </p:pic>
    </p:spTree>
    <p:extLst>
      <p:ext uri="{BB962C8B-B14F-4D97-AF65-F5344CB8AC3E}">
        <p14:creationId xmlns:p14="http://schemas.microsoft.com/office/powerpoint/2010/main" val="118668718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9A7006-BF12-446F-9B3C-2CF6D6F2DBD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36033" y="730388"/>
            <a:ext cx="8545004" cy="2137188"/>
          </a:xfrm>
          <a:prstGeom prst="rect">
            <a:avLst/>
          </a:prstGeom>
        </p:spPr>
      </p:pic>
      <p:pic>
        <p:nvPicPr>
          <p:cNvPr id="3" name="Picture 2">
            <a:extLst>
              <a:ext uri="{FF2B5EF4-FFF2-40B4-BE49-F238E27FC236}">
                <a16:creationId xmlns:a16="http://schemas.microsoft.com/office/drawing/2014/main" id="{D7E0982E-45A6-4CB8-A922-BBD0D48B68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6033" y="3188473"/>
            <a:ext cx="8545004" cy="3304900"/>
          </a:xfrm>
          <a:prstGeom prst="rect">
            <a:avLst/>
          </a:prstGeom>
        </p:spPr>
      </p:pic>
    </p:spTree>
    <p:extLst>
      <p:ext uri="{BB962C8B-B14F-4D97-AF65-F5344CB8AC3E}">
        <p14:creationId xmlns:p14="http://schemas.microsoft.com/office/powerpoint/2010/main" val="38950094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2CA8FF-AC67-4AC5-A78D-CAF7693FA7A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28081" y="620203"/>
            <a:ext cx="8672225" cy="1717480"/>
          </a:xfrm>
          <a:prstGeom prst="rect">
            <a:avLst/>
          </a:prstGeom>
        </p:spPr>
      </p:pic>
      <p:pic>
        <p:nvPicPr>
          <p:cNvPr id="3" name="Picture 2">
            <a:extLst>
              <a:ext uri="{FF2B5EF4-FFF2-40B4-BE49-F238E27FC236}">
                <a16:creationId xmlns:a16="http://schemas.microsoft.com/office/drawing/2014/main" id="{F7FD9673-7552-415A-A32B-D2D18E384AC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28081" y="2548392"/>
            <a:ext cx="8672225" cy="3844456"/>
          </a:xfrm>
          <a:prstGeom prst="rect">
            <a:avLst/>
          </a:prstGeom>
        </p:spPr>
      </p:pic>
    </p:spTree>
    <p:extLst>
      <p:ext uri="{BB962C8B-B14F-4D97-AF65-F5344CB8AC3E}">
        <p14:creationId xmlns:p14="http://schemas.microsoft.com/office/powerpoint/2010/main" val="295025402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E501-FF8C-4487-A4A1-B5FBD750FBD5}"/>
              </a:ext>
            </a:extLst>
          </p:cNvPr>
          <p:cNvSpPr>
            <a:spLocks noGrp="1"/>
          </p:cNvSpPr>
          <p:nvPr>
            <p:ph type="title"/>
          </p:nvPr>
        </p:nvSpPr>
        <p:spPr/>
        <p:txBody>
          <a:bodyPr/>
          <a:lstStyle/>
          <a:p>
            <a:r>
              <a:rPr lang="en-GB" dirty="0"/>
              <a:t>Purchases</a:t>
            </a:r>
            <a:endParaRPr lang="en-AE" dirty="0"/>
          </a:p>
        </p:txBody>
      </p:sp>
      <p:sp>
        <p:nvSpPr>
          <p:cNvPr id="3" name="Content Placeholder 2">
            <a:extLst>
              <a:ext uri="{FF2B5EF4-FFF2-40B4-BE49-F238E27FC236}">
                <a16:creationId xmlns:a16="http://schemas.microsoft.com/office/drawing/2014/main" id="{EFAC0153-2AB3-48AA-B739-61BBC3EB64E9}"/>
              </a:ext>
            </a:extLst>
          </p:cNvPr>
          <p:cNvSpPr>
            <a:spLocks noGrp="1"/>
          </p:cNvSpPr>
          <p:nvPr>
            <p:ph idx="1"/>
          </p:nvPr>
        </p:nvSpPr>
        <p:spPr>
          <a:xfrm>
            <a:off x="1154954" y="2258519"/>
            <a:ext cx="8825659" cy="2106447"/>
          </a:xfrm>
        </p:spPr>
        <p:txBody>
          <a:bodyPr/>
          <a:lstStyle/>
          <a:p>
            <a:r>
              <a:rPr lang="en-GB" dirty="0">
                <a:solidFill>
                  <a:schemeClr val="tx1"/>
                </a:solidFill>
              </a:rPr>
              <a:t>The Purchases app in Odoo 18 </a:t>
            </a:r>
            <a:r>
              <a:rPr lang="en-US" dirty="0">
                <a:solidFill>
                  <a:schemeClr val="tx1"/>
                </a:solidFill>
              </a:rPr>
              <a:t>helps companies manage supplier purchases efficiently, from creating purchase requests to receiving and paying bills.</a:t>
            </a:r>
          </a:p>
          <a:p>
            <a:endParaRPr lang="en-AE" dirty="0">
              <a:solidFill>
                <a:schemeClr val="tx1"/>
              </a:solidFill>
            </a:endParaRPr>
          </a:p>
          <a:p>
            <a:endParaRPr lang="en-AE" dirty="0"/>
          </a:p>
        </p:txBody>
      </p:sp>
      <p:sp>
        <p:nvSpPr>
          <p:cNvPr id="4" name="Rectangle 3">
            <a:extLst>
              <a:ext uri="{FF2B5EF4-FFF2-40B4-BE49-F238E27FC236}">
                <a16:creationId xmlns:a16="http://schemas.microsoft.com/office/drawing/2014/main" id="{B6901DBC-DB92-41B4-B36D-6893485A43A5}"/>
              </a:ext>
            </a:extLst>
          </p:cNvPr>
          <p:cNvSpPr/>
          <p:nvPr/>
        </p:nvSpPr>
        <p:spPr>
          <a:xfrm>
            <a:off x="1099295" y="3154690"/>
            <a:ext cx="4144083" cy="373692"/>
          </a:xfrm>
          <a:prstGeom prst="rect">
            <a:avLst/>
          </a:prstGeom>
        </p:spPr>
        <p:txBody>
          <a:bodyPr wrap="none">
            <a:spAutoFit/>
          </a:bodyPr>
          <a:lstStyle/>
          <a:p>
            <a:pPr>
              <a:lnSpc>
                <a:spcPct val="107000"/>
              </a:lnSpc>
              <a:spcAft>
                <a:spcPts val="800"/>
              </a:spcAft>
            </a:pPr>
            <a:r>
              <a:rPr lang="en-US" kern="0" dirty="0">
                <a:latin typeface="Segoe UI Emoji" panose="020B0502040204020203" pitchFamily="34" charset="0"/>
                <a:ea typeface="Times New Roman" panose="02020603050405020304" pitchFamily="18" charset="0"/>
                <a:cs typeface="Segoe UI Emoji" panose="020B0502040204020203" pitchFamily="34" charset="0"/>
              </a:rPr>
              <a:t>🔹</a:t>
            </a:r>
            <a:r>
              <a:rPr lang="en-US" kern="0" dirty="0">
                <a:latin typeface="Times New Roman" panose="02020603050405020304" pitchFamily="18" charset="0"/>
                <a:ea typeface="Times New Roman" panose="02020603050405020304" pitchFamily="18" charset="0"/>
                <a:cs typeface="Arial" panose="020B0604020202020204" pitchFamily="34" charset="0"/>
              </a:rPr>
              <a:t> </a:t>
            </a:r>
            <a:r>
              <a:rPr lang="en-US" b="1" kern="0" dirty="0">
                <a:latin typeface="Times New Roman" panose="02020603050405020304" pitchFamily="18" charset="0"/>
                <a:ea typeface="Times New Roman" panose="02020603050405020304" pitchFamily="18" charset="0"/>
                <a:cs typeface="Arial" panose="020B0604020202020204" pitchFamily="34" charset="0"/>
              </a:rPr>
              <a:t>Main Features of the Purchase App:</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7538368-472E-448A-9E17-5DD1633323DC}"/>
              </a:ext>
            </a:extLst>
          </p:cNvPr>
          <p:cNvSpPr/>
          <p:nvPr/>
        </p:nvSpPr>
        <p:spPr>
          <a:xfrm>
            <a:off x="1362323" y="3528382"/>
            <a:ext cx="6096000" cy="767711"/>
          </a:xfrm>
          <a:prstGeom prst="rect">
            <a:avLst/>
          </a:prstGeom>
        </p:spPr>
        <p:txBody>
          <a:bodyPr>
            <a:spAutoFit/>
          </a:bodyPr>
          <a:lstStyle/>
          <a:p>
            <a:pPr marL="342900" lvl="0" indent="-342900">
              <a:lnSpc>
                <a:spcPct val="107000"/>
              </a:lnSpc>
              <a:spcAft>
                <a:spcPts val="800"/>
              </a:spcAft>
              <a:buAutoNum type="arabicPeriod"/>
              <a:tabLst>
                <a:tab pos="228600" algn="l"/>
              </a:tabLst>
            </a:pPr>
            <a:r>
              <a:rPr lang="en-US" kern="0" dirty="0">
                <a:latin typeface="Times New Roman" panose="02020603050405020304" pitchFamily="18" charset="0"/>
                <a:ea typeface="Times New Roman" panose="02020603050405020304" pitchFamily="18" charset="0"/>
                <a:cs typeface="Times New Roman" panose="02020603050405020304" pitchFamily="18" charset="0"/>
              </a:rPr>
              <a:t>Manage purchase requests (Request for Quotation - RFQ)</a:t>
            </a:r>
            <a:endParaRPr lang="en-AE" kern="1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tabLst>
                <a:tab pos="228600" algn="l"/>
              </a:tabLst>
            </a:pPr>
            <a:r>
              <a:rPr lang="en-AE"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0" dirty="0">
                <a:latin typeface="Times New Roman" panose="02020603050405020304" pitchFamily="18" charset="0"/>
                <a:ea typeface="Times New Roman" panose="02020603050405020304" pitchFamily="18" charset="0"/>
                <a:cs typeface="Times New Roman" panose="02020603050405020304" pitchFamily="18" charset="0"/>
              </a:rPr>
              <a:t>Register a new vendor.</a:t>
            </a:r>
            <a:endParaRPr lang="en-AE"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8C8CA8A-B35C-42D0-981E-B2AAD2DC2A2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230245" y="4245973"/>
            <a:ext cx="5731510" cy="24098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6741685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F2EA3C-9B28-469B-96B8-91C9B7235F22}"/>
              </a:ext>
            </a:extLst>
          </p:cNvPr>
          <p:cNvSpPr/>
          <p:nvPr/>
        </p:nvSpPr>
        <p:spPr>
          <a:xfrm>
            <a:off x="555547" y="779429"/>
            <a:ext cx="3550972" cy="646331"/>
          </a:xfrm>
          <a:prstGeom prst="rect">
            <a:avLst/>
          </a:prstGeom>
        </p:spPr>
        <p:txBody>
          <a:bodyPr wrap="square">
            <a:spAutoFit/>
          </a:bodyPr>
          <a:lstStyle/>
          <a:p>
            <a:pPr marL="285750" indent="-285750">
              <a:buFont typeface="Arial" panose="020B0604020202020204" pitchFamily="34" charset="0"/>
              <a:buChar char="•"/>
            </a:pPr>
            <a:r>
              <a:rPr lang="en-GB" dirty="0">
                <a:latin typeface="Times New Roman" panose="02020603050405020304" pitchFamily="18" charset="0"/>
                <a:ea typeface="Calibri" panose="020F0502020204030204" pitchFamily="34" charset="0"/>
                <a:cs typeface="Times New Roman" panose="02020603050405020304" pitchFamily="18" charset="0"/>
              </a:rPr>
              <a:t>Upload vendor data</a:t>
            </a:r>
          </a:p>
          <a:p>
            <a:pPr marL="285750" indent="-285750">
              <a:buFont typeface="Arial" panose="020B0604020202020204" pitchFamily="34" charset="0"/>
              <a:buChar char="•"/>
            </a:pPr>
            <a:r>
              <a:rPr lang="en-GB" dirty="0">
                <a:latin typeface="Times New Roman" panose="02020603050405020304" pitchFamily="18" charset="0"/>
                <a:ea typeface="Calibri" panose="020F0502020204030204" pitchFamily="34" charset="0"/>
                <a:cs typeface="Times New Roman" panose="02020603050405020304" pitchFamily="18" charset="0"/>
              </a:rPr>
              <a:t>Import vendor details from Excel</a:t>
            </a:r>
            <a:endParaRPr lang="en-A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E3F22FA-60CD-4762-8E1F-417496F80269}"/>
              </a:ext>
            </a:extLst>
          </p:cNvPr>
          <p:cNvPicPr/>
          <p:nvPr/>
        </p:nvPicPr>
        <p:blipFill>
          <a:blip r:embed="rId2">
            <a:extLst>
              <a:ext uri="{28A0092B-C50C-407E-A947-70E740481C1C}">
                <a14:useLocalDpi xmlns:a14="http://schemas.microsoft.com/office/drawing/2010/main" val="0"/>
              </a:ext>
            </a:extLst>
          </a:blip>
          <a:stretch>
            <a:fillRect/>
          </a:stretch>
        </p:blipFill>
        <p:spPr>
          <a:xfrm>
            <a:off x="1410030" y="1648397"/>
            <a:ext cx="9371940" cy="46077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5227164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343FDE-B672-425F-8F30-9711823CDC7B}"/>
              </a:ext>
            </a:extLst>
          </p:cNvPr>
          <p:cNvSpPr/>
          <p:nvPr/>
        </p:nvSpPr>
        <p:spPr>
          <a:xfrm>
            <a:off x="742918" y="967151"/>
            <a:ext cx="3931654" cy="375552"/>
          </a:xfrm>
          <a:prstGeom prst="rect">
            <a:avLst/>
          </a:prstGeom>
        </p:spPr>
        <p:txBody>
          <a:bodyPr wrap="none">
            <a:spAutoFit/>
          </a:bodyPr>
          <a:lstStyle/>
          <a:p>
            <a:pPr>
              <a:lnSpc>
                <a:spcPct val="107000"/>
              </a:lnSpc>
              <a:spcAft>
                <a:spcPts val="800"/>
              </a:spcAft>
            </a:pPr>
            <a:r>
              <a:rPr lang="en-GB" kern="100" dirty="0">
                <a:latin typeface="Times New Roman" panose="02020603050405020304" pitchFamily="18" charset="0"/>
                <a:ea typeface="Calibri" panose="020F0502020204030204" pitchFamily="34" charset="0"/>
                <a:cs typeface="Times New Roman" panose="02020603050405020304" pitchFamily="18" charset="0"/>
              </a:rPr>
              <a:t>-Vendor screen after uploading the data</a:t>
            </a:r>
            <a:endParaRPr lang="en-AE"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274133A-9403-476A-BFB6-9814E309C9C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20417" y="1514722"/>
            <a:ext cx="10151166" cy="47509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4629241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0D95A0-A8D8-4F45-BF10-26F244FC0C2B}"/>
              </a:ext>
            </a:extLst>
          </p:cNvPr>
          <p:cNvSpPr/>
          <p:nvPr/>
        </p:nvSpPr>
        <p:spPr>
          <a:xfrm>
            <a:off x="551291" y="533626"/>
            <a:ext cx="6096000" cy="767133"/>
          </a:xfrm>
          <a:prstGeom prst="rect">
            <a:avLst/>
          </a:prstGeom>
        </p:spPr>
        <p:txBody>
          <a:bodyPr>
            <a:spAutoFit/>
          </a:bodyPr>
          <a:lstStyle/>
          <a:p>
            <a:pPr rtl="1">
              <a:lnSpc>
                <a:spcPct val="107000"/>
              </a:lnSpc>
              <a:spcAft>
                <a:spcPts val="800"/>
              </a:spcAft>
            </a:pPr>
            <a:r>
              <a:rPr lang="en-GB" kern="100" dirty="0">
                <a:latin typeface="Times New Roman" panose="02020603050405020304" pitchFamily="18" charset="0"/>
                <a:ea typeface="Calibri" panose="020F0502020204030204" pitchFamily="34" charset="0"/>
                <a:cs typeface="Times New Roman" panose="02020603050405020304" pitchFamily="18" charset="0"/>
              </a:rPr>
              <a:t>Easily create, edit, and track purchase orders</a:t>
            </a:r>
            <a:r>
              <a:rPr lang="en-AE" kern="100" dirty="0">
                <a:latin typeface="Calibri" panose="020F0502020204030204" pitchFamily="34" charset="0"/>
                <a:ea typeface="Calibri" panose="020F0502020204030204" pitchFamily="34" charset="0"/>
                <a:cs typeface="Times New Roman" panose="02020603050405020304" pitchFamily="18" charset="0"/>
              </a:rPr>
              <a:t> </a:t>
            </a:r>
          </a:p>
          <a:p>
            <a:pPr rtl="1">
              <a:lnSpc>
                <a:spcPct val="107000"/>
              </a:lnSpc>
              <a:spcAft>
                <a:spcPts val="800"/>
              </a:spcAft>
            </a:pPr>
            <a:r>
              <a:rPr lang="en-GB" dirty="0">
                <a:latin typeface="Times New Roman" panose="02020603050405020304" pitchFamily="18" charset="0"/>
                <a:ea typeface="Calibri" panose="020F0502020204030204" pitchFamily="34" charset="0"/>
              </a:rPr>
              <a:t>Create a Request for Quotation (RFQ) </a:t>
            </a:r>
            <a:endParaRPr lang="en-AE" dirty="0"/>
          </a:p>
        </p:txBody>
      </p:sp>
      <p:pic>
        <p:nvPicPr>
          <p:cNvPr id="3" name="Picture 2">
            <a:extLst>
              <a:ext uri="{FF2B5EF4-FFF2-40B4-BE49-F238E27FC236}">
                <a16:creationId xmlns:a16="http://schemas.microsoft.com/office/drawing/2014/main" id="{0858CFB3-F4CA-4100-B5D6-B4F070E9CF6B}"/>
              </a:ext>
            </a:extLst>
          </p:cNvPr>
          <p:cNvPicPr/>
          <p:nvPr/>
        </p:nvPicPr>
        <p:blipFill>
          <a:blip r:embed="rId2">
            <a:extLst>
              <a:ext uri="{28A0092B-C50C-407E-A947-70E740481C1C}">
                <a14:useLocalDpi xmlns:a14="http://schemas.microsoft.com/office/drawing/2010/main" val="0"/>
              </a:ext>
            </a:extLst>
          </a:blip>
          <a:stretch>
            <a:fillRect/>
          </a:stretch>
        </p:blipFill>
        <p:spPr>
          <a:xfrm>
            <a:off x="2798860" y="1461838"/>
            <a:ext cx="6171242" cy="18192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699BC9E-A925-4BA9-9B49-72EC256CC5D5}"/>
              </a:ext>
            </a:extLst>
          </p:cNvPr>
          <p:cNvSpPr/>
          <p:nvPr/>
        </p:nvSpPr>
        <p:spPr>
          <a:xfrm>
            <a:off x="0" y="3363064"/>
            <a:ext cx="5622052" cy="374077"/>
          </a:xfrm>
          <a:prstGeom prst="rect">
            <a:avLst/>
          </a:prstGeom>
        </p:spPr>
        <p:txBody>
          <a:bodyPr wrap="none">
            <a:spAutoFit/>
          </a:bodyPr>
          <a:lstStyle/>
          <a:p>
            <a:pPr indent="457200">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Fill in the details of the Request for Quotation (RFQ)</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0C19561-5CF9-444A-BFAE-10398E88FA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98860" y="3896140"/>
            <a:ext cx="6171242" cy="27562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83705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DF85C1-238C-41E5-8855-8DE095D1B9ED}"/>
              </a:ext>
            </a:extLst>
          </p:cNvPr>
          <p:cNvSpPr/>
          <p:nvPr/>
        </p:nvSpPr>
        <p:spPr>
          <a:xfrm>
            <a:off x="557304" y="405718"/>
            <a:ext cx="5538696" cy="369332"/>
          </a:xfrm>
          <a:prstGeom prst="rect">
            <a:avLst/>
          </a:prstGeom>
        </p:spPr>
        <p:txBody>
          <a:bodyPr wrap="none">
            <a:spAutoFit/>
          </a:bodyPr>
          <a:lstStyle/>
          <a:p>
            <a:r>
              <a:rPr lang="en-GB" dirty="0">
                <a:latin typeface="Times New Roman" panose="02020603050405020304" pitchFamily="18" charset="0"/>
                <a:ea typeface="Calibri" panose="020F0502020204030204" pitchFamily="34" charset="0"/>
              </a:rPr>
              <a:t>Send an email to the vendor requesting a quotation (RFQ)</a:t>
            </a:r>
            <a:endParaRPr lang="en-AE" dirty="0"/>
          </a:p>
        </p:txBody>
      </p:sp>
      <p:pic>
        <p:nvPicPr>
          <p:cNvPr id="3" name="Picture 2">
            <a:extLst>
              <a:ext uri="{FF2B5EF4-FFF2-40B4-BE49-F238E27FC236}">
                <a16:creationId xmlns:a16="http://schemas.microsoft.com/office/drawing/2014/main" id="{0DC987DC-5278-494C-A1D6-AFFF6D1AEC2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67840" y="775050"/>
            <a:ext cx="7829386" cy="2598568"/>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0A934E13-6113-402A-B6F1-CEBDCB4493C8}"/>
              </a:ext>
            </a:extLst>
          </p:cNvPr>
          <p:cNvSpPr/>
          <p:nvPr/>
        </p:nvSpPr>
        <p:spPr>
          <a:xfrm>
            <a:off x="557304" y="3559442"/>
            <a:ext cx="3743332" cy="369332"/>
          </a:xfrm>
          <a:prstGeom prst="rect">
            <a:avLst/>
          </a:prstGeom>
        </p:spPr>
        <p:txBody>
          <a:bodyPr wrap="none">
            <a:spAutoFit/>
          </a:bodyPr>
          <a:lstStyle/>
          <a:p>
            <a:r>
              <a:rPr lang="en-GB" dirty="0">
                <a:latin typeface="Times New Roman" panose="02020603050405020304" pitchFamily="18" charset="0"/>
                <a:ea typeface="Calibri" panose="020F0502020204030204" pitchFamily="34" charset="0"/>
              </a:rPr>
              <a:t>Print the Request for Quotation (RFQ)</a:t>
            </a:r>
            <a:endParaRPr lang="en-AE" dirty="0"/>
          </a:p>
        </p:txBody>
      </p:sp>
      <p:pic>
        <p:nvPicPr>
          <p:cNvPr id="5" name="Picture 4">
            <a:extLst>
              <a:ext uri="{FF2B5EF4-FFF2-40B4-BE49-F238E27FC236}">
                <a16:creationId xmlns:a16="http://schemas.microsoft.com/office/drawing/2014/main" id="{9C5C4C53-42BD-4841-8CC8-0A6BA1E7261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67841" y="4114598"/>
            <a:ext cx="7829386" cy="2514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2331016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1BA36F-40BE-4A56-B24B-CE2BDC273860}"/>
              </a:ext>
            </a:extLst>
          </p:cNvPr>
          <p:cNvSpPr/>
          <p:nvPr/>
        </p:nvSpPr>
        <p:spPr>
          <a:xfrm>
            <a:off x="591047" y="938977"/>
            <a:ext cx="7058108" cy="374077"/>
          </a:xfrm>
          <a:prstGeom prst="rect">
            <a:avLst/>
          </a:prstGeom>
        </p:spPr>
        <p:txBody>
          <a:bodyPr wrap="square">
            <a:spAutoFit/>
          </a:bodyPr>
          <a:lstStyle/>
          <a:p>
            <a:pPr marL="228600">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 Approve the quotation and convert it into a Purchase Order (PO)</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0BA011C-1A14-4C8F-8A9F-13420EADC66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55304" y="1649895"/>
            <a:ext cx="8481392" cy="44964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0102309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63A7A-20E4-4F89-977B-6E925BC96DF9}"/>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Fifth: Fixed Assets Management</a:t>
            </a:r>
            <a:endParaRPr lang="en-AE" dirty="0"/>
          </a:p>
        </p:txBody>
      </p:sp>
      <p:sp>
        <p:nvSpPr>
          <p:cNvPr id="3" name="Content Placeholder 2">
            <a:extLst>
              <a:ext uri="{FF2B5EF4-FFF2-40B4-BE49-F238E27FC236}">
                <a16:creationId xmlns:a16="http://schemas.microsoft.com/office/drawing/2014/main" id="{4576FEB9-D925-4421-85B8-C1EB372964A8}"/>
              </a:ext>
            </a:extLst>
          </p:cNvPr>
          <p:cNvSpPr>
            <a:spLocks noGrp="1"/>
          </p:cNvSpPr>
          <p:nvPr>
            <p:ph idx="1"/>
          </p:nvPr>
        </p:nvSpPr>
        <p:spPr>
          <a:xfrm>
            <a:off x="1154954" y="2794331"/>
            <a:ext cx="8825659" cy="3416300"/>
          </a:xfrm>
        </p:spPr>
        <p:txBody>
          <a:bodyPr/>
          <a:lstStyle/>
          <a:p>
            <a:r>
              <a:rPr lang="en-US" dirty="0">
                <a:solidFill>
                  <a:schemeClr val="accent1">
                    <a:lumMod val="50000"/>
                  </a:schemeClr>
                </a:solidFill>
                <a:latin typeface="Times New Roman" pitchFamily="18" charset="0"/>
                <a:cs typeface="Times New Roman" pitchFamily="18" charset="0"/>
              </a:rPr>
              <a:t>Purchase of assets (computers, printers, POS devices).</a:t>
            </a:r>
          </a:p>
          <a:p>
            <a:endParaRPr lang="en-US" dirty="0">
              <a:solidFill>
                <a:schemeClr val="accent1">
                  <a:lumMod val="50000"/>
                </a:schemeClr>
              </a:solidFill>
              <a:latin typeface="Times New Roman" pitchFamily="18" charset="0"/>
              <a:cs typeface="Times New Roman" pitchFamily="18" charset="0"/>
            </a:endParaRPr>
          </a:p>
          <a:p>
            <a:r>
              <a:rPr lang="en-US" dirty="0">
                <a:solidFill>
                  <a:schemeClr val="accent1">
                    <a:lumMod val="50000"/>
                  </a:schemeClr>
                </a:solidFill>
                <a:latin typeface="Times New Roman" pitchFamily="18" charset="0"/>
                <a:cs typeface="Times New Roman" pitchFamily="18" charset="0"/>
              </a:rPr>
              <a:t>Temporary storage in warehouses to ensure continuous operations.</a:t>
            </a:r>
          </a:p>
          <a:p>
            <a:endParaRPr lang="en-US" dirty="0">
              <a:solidFill>
                <a:schemeClr val="accent1">
                  <a:lumMod val="50000"/>
                </a:schemeClr>
              </a:solidFill>
              <a:latin typeface="Times New Roman" pitchFamily="18" charset="0"/>
              <a:cs typeface="Times New Roman" pitchFamily="18" charset="0"/>
            </a:endParaRPr>
          </a:p>
          <a:p>
            <a:r>
              <a:rPr lang="en-US" dirty="0">
                <a:solidFill>
                  <a:schemeClr val="accent1">
                    <a:lumMod val="50000"/>
                  </a:schemeClr>
                </a:solidFill>
                <a:latin typeface="Times New Roman" pitchFamily="18" charset="0"/>
                <a:cs typeface="Times New Roman" pitchFamily="18" charset="0"/>
              </a:rPr>
              <a:t>Automated workflow to manage issuing and reduce human errors.</a:t>
            </a:r>
          </a:p>
          <a:p>
            <a:endParaRPr lang="en-US" dirty="0">
              <a:solidFill>
                <a:schemeClr val="accent1">
                  <a:lumMod val="50000"/>
                </a:schemeClr>
              </a:solidFill>
              <a:latin typeface="Times New Roman" pitchFamily="18" charset="0"/>
              <a:cs typeface="Times New Roman" pitchFamily="18" charset="0"/>
            </a:endParaRPr>
          </a:p>
          <a:p>
            <a:r>
              <a:rPr lang="en-US" dirty="0">
                <a:solidFill>
                  <a:schemeClr val="accent1">
                    <a:lumMod val="50000"/>
                  </a:schemeClr>
                </a:solidFill>
                <a:latin typeface="Times New Roman" pitchFamily="18" charset="0"/>
                <a:cs typeface="Times New Roman" pitchFamily="18" charset="0"/>
              </a:rPr>
              <a:t>Depreciation starts only after the asset is issued and used.</a:t>
            </a:r>
            <a:endParaRPr lang="en-US" sz="1400" dirty="0">
              <a:solidFill>
                <a:schemeClr val="accent1">
                  <a:lumMod val="50000"/>
                </a:schemeClr>
              </a:solidFill>
              <a:latin typeface="Times New Roman" pitchFamily="18" charset="0"/>
              <a:cs typeface="Times New Roman" pitchFamily="18" charset="0"/>
            </a:endParaRPr>
          </a:p>
          <a:p>
            <a:endParaRPr lang="en-AE" dirty="0"/>
          </a:p>
        </p:txBody>
      </p:sp>
      <p:pic>
        <p:nvPicPr>
          <p:cNvPr id="4" name="Picture 3">
            <a:extLst>
              <a:ext uri="{FF2B5EF4-FFF2-40B4-BE49-F238E27FC236}">
                <a16:creationId xmlns:a16="http://schemas.microsoft.com/office/drawing/2014/main" id="{1894CC8C-0A5E-48F6-804B-369344DEEA89}"/>
              </a:ext>
            </a:extLst>
          </p:cNvPr>
          <p:cNvPicPr>
            <a:picLocks noChangeAspect="1"/>
          </p:cNvPicPr>
          <p:nvPr/>
        </p:nvPicPr>
        <p:blipFill>
          <a:blip r:embed="rId2"/>
          <a:stretch>
            <a:fillRect/>
          </a:stretch>
        </p:blipFill>
        <p:spPr>
          <a:xfrm>
            <a:off x="9036694" y="2508532"/>
            <a:ext cx="2213040" cy="33957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663634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4FD1DC-5C0E-42D4-A352-06B94C97D074}"/>
              </a:ext>
            </a:extLst>
          </p:cNvPr>
          <p:cNvSpPr/>
          <p:nvPr/>
        </p:nvSpPr>
        <p:spPr>
          <a:xfrm>
            <a:off x="137822" y="931025"/>
            <a:ext cx="8696077" cy="374077"/>
          </a:xfrm>
          <a:prstGeom prst="rect">
            <a:avLst/>
          </a:prstGeom>
        </p:spPr>
        <p:txBody>
          <a:bodyPr wrap="square">
            <a:spAutoFit/>
          </a:bodyPr>
          <a:lstStyle/>
          <a:p>
            <a:pPr marL="228600">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-When the Purchase Order (PO) is confirmed, a stock movement is created automatically.</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D281489-D422-4572-80C3-C872039BA81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66623" y="1562431"/>
            <a:ext cx="8258754" cy="47986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0366665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631B0A-6900-4EBF-BDB6-9A848E42B3A8}"/>
              </a:ext>
            </a:extLst>
          </p:cNvPr>
          <p:cNvSpPr/>
          <p:nvPr/>
        </p:nvSpPr>
        <p:spPr>
          <a:xfrm>
            <a:off x="822587" y="792960"/>
            <a:ext cx="3999813" cy="374077"/>
          </a:xfrm>
          <a:prstGeom prst="rect">
            <a:avLst/>
          </a:prstGeom>
        </p:spPr>
        <p:txBody>
          <a:bodyPr wrap="none">
            <a:spAutoFit/>
          </a:bodyPr>
          <a:lstStyle/>
          <a:p>
            <a:pPr marL="285750" indent="-285750">
              <a:lnSpc>
                <a:spcPct val="107000"/>
              </a:lnSpc>
              <a:spcAft>
                <a:spcPts val="800"/>
              </a:spcAft>
              <a:buFont typeface="Wingdings" panose="05000000000000000000" pitchFamily="2" charset="2"/>
              <a:buChar char="v"/>
            </a:pPr>
            <a:r>
              <a:rPr lang="en-GB" kern="100" dirty="0">
                <a:latin typeface="Times New Roman" panose="02020603050405020304" pitchFamily="18" charset="0"/>
                <a:ea typeface="Calibri" panose="020F0502020204030204" pitchFamily="34" charset="0"/>
                <a:cs typeface="Arial" panose="020B0604020202020204" pitchFamily="34" charset="0"/>
              </a:rPr>
              <a:t>Integration with the Inventory module</a:t>
            </a:r>
            <a:endParaRPr lang="en-AE"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E76BC37-9FD4-4F48-B2BF-2E6B397C716C}"/>
              </a:ext>
            </a:extLst>
          </p:cNvPr>
          <p:cNvSpPr/>
          <p:nvPr/>
        </p:nvSpPr>
        <p:spPr>
          <a:xfrm>
            <a:off x="822587" y="1184927"/>
            <a:ext cx="8568856" cy="374077"/>
          </a:xfrm>
          <a:prstGeom prst="rect">
            <a:avLst/>
          </a:prstGeom>
        </p:spPr>
        <p:txBody>
          <a:bodyPr wrap="square">
            <a:spAutoFit/>
          </a:bodyPr>
          <a:lstStyle/>
          <a:p>
            <a:pPr marL="228600">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When the Purchase Order (PO) is confirmed, a stock movement is automatically created</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9CF9EAE-67F1-4182-A71A-977180F1842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95061" y="1959996"/>
            <a:ext cx="8401878" cy="42420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383050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C323D-4F21-41BB-8D32-C65B3D6DCB55}"/>
              </a:ext>
            </a:extLst>
          </p:cNvPr>
          <p:cNvSpPr/>
          <p:nvPr/>
        </p:nvSpPr>
        <p:spPr>
          <a:xfrm>
            <a:off x="408167" y="895372"/>
            <a:ext cx="7423868" cy="369332"/>
          </a:xfrm>
          <a:prstGeom prst="rect">
            <a:avLst/>
          </a:prstGeom>
        </p:spPr>
        <p:txBody>
          <a:bodyPr wrap="square">
            <a:spAutoFit/>
          </a:bodyPr>
          <a:lstStyle/>
          <a:p>
            <a:pPr marL="285750" indent="-285750">
              <a:buFont typeface="Wingdings" panose="05000000000000000000" pitchFamily="2" charset="2"/>
              <a:buChar char="v"/>
            </a:pPr>
            <a:r>
              <a:rPr lang="en-GB" dirty="0">
                <a:latin typeface="Times New Roman" panose="02020603050405020304" pitchFamily="18" charset="0"/>
                <a:ea typeface="Calibri" panose="020F0502020204030204" pitchFamily="34" charset="0"/>
              </a:rPr>
              <a:t>Track the status of product receipt (Received, Partially Received)</a:t>
            </a:r>
            <a:endParaRPr lang="en-AE" dirty="0"/>
          </a:p>
        </p:txBody>
      </p:sp>
      <p:sp>
        <p:nvSpPr>
          <p:cNvPr id="3" name="Rectangle 2">
            <a:extLst>
              <a:ext uri="{FF2B5EF4-FFF2-40B4-BE49-F238E27FC236}">
                <a16:creationId xmlns:a16="http://schemas.microsoft.com/office/drawing/2014/main" id="{FBDC51E0-2D3A-4DEE-A873-F3B6277A95E6}"/>
              </a:ext>
            </a:extLst>
          </p:cNvPr>
          <p:cNvSpPr/>
          <p:nvPr/>
        </p:nvSpPr>
        <p:spPr>
          <a:xfrm>
            <a:off x="692425" y="1425125"/>
            <a:ext cx="10240269" cy="670440"/>
          </a:xfrm>
          <a:prstGeom prst="rect">
            <a:avLst/>
          </a:prstGeom>
        </p:spPr>
        <p:txBody>
          <a:bodyPr wrap="square">
            <a:spAutoFit/>
          </a:bodyPr>
          <a:lstStyle/>
          <a:p>
            <a:pPr rtl="1">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According to the printing business process, products are fully received first, then the vendor bill is created based on the received quantities (Bill Control: Received Quantities)</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BACEA17-CF38-48BC-8030-C672B44EE7C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58189" y="2157662"/>
            <a:ext cx="7475622" cy="43393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26446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98C5AA-AD99-40A8-9FB1-2587B9575DD7}"/>
              </a:ext>
            </a:extLst>
          </p:cNvPr>
          <p:cNvSpPr/>
          <p:nvPr/>
        </p:nvSpPr>
        <p:spPr>
          <a:xfrm>
            <a:off x="384313" y="1066197"/>
            <a:ext cx="8727882" cy="368755"/>
          </a:xfrm>
          <a:prstGeom prst="rect">
            <a:avLst/>
          </a:prstGeom>
        </p:spPr>
        <p:txBody>
          <a:bodyPr wrap="square">
            <a:spAutoFit/>
          </a:bodyPr>
          <a:lstStyle/>
          <a:p>
            <a:pPr rtl="1">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The purchase accountant creates and validates the vendor bill after receiving the products</a:t>
            </a:r>
          </a:p>
        </p:txBody>
      </p:sp>
      <p:pic>
        <p:nvPicPr>
          <p:cNvPr id="3" name="Picture 2">
            <a:extLst>
              <a:ext uri="{FF2B5EF4-FFF2-40B4-BE49-F238E27FC236}">
                <a16:creationId xmlns:a16="http://schemas.microsoft.com/office/drawing/2014/main" id="{BAF6CD09-B570-41F9-9134-176E993BB9E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19200" y="1721457"/>
            <a:ext cx="9753600" cy="44646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2335912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01D14E-8F68-472A-B0B0-EC88E08F1505}"/>
              </a:ext>
            </a:extLst>
          </p:cNvPr>
          <p:cNvSpPr/>
          <p:nvPr/>
        </p:nvSpPr>
        <p:spPr>
          <a:xfrm>
            <a:off x="185077" y="711528"/>
            <a:ext cx="10483516" cy="374077"/>
          </a:xfrm>
          <a:prstGeom prst="rect">
            <a:avLst/>
          </a:prstGeom>
        </p:spPr>
        <p:txBody>
          <a:bodyPr wrap="square">
            <a:spAutoFit/>
          </a:bodyPr>
          <a:lstStyle/>
          <a:p>
            <a:pPr>
              <a:lnSpc>
                <a:spcPct val="107000"/>
              </a:lnSpc>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-Vendor Bills Management: Record vendor bills and link them to purchase orders by the general accountant.</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194884F-6A8D-4222-AFAA-2F5CC5F6358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91916" y="1400073"/>
            <a:ext cx="8767010" cy="2401906"/>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DD5A9564-A3C4-432B-9576-8A1117FBB65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91916" y="3955423"/>
            <a:ext cx="8767010" cy="26940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0542867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0F84A8-B63C-4C8D-9B05-6B97D7326C53}"/>
              </a:ext>
            </a:extLst>
          </p:cNvPr>
          <p:cNvSpPr/>
          <p:nvPr/>
        </p:nvSpPr>
        <p:spPr>
          <a:xfrm>
            <a:off x="327660" y="645026"/>
            <a:ext cx="7909560" cy="369332"/>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rPr>
              <a:t>Match vendor bills with purchase orders and received products (3-way matching)</a:t>
            </a:r>
            <a:endParaRPr lang="en-AE" dirty="0"/>
          </a:p>
        </p:txBody>
      </p:sp>
      <p:pic>
        <p:nvPicPr>
          <p:cNvPr id="3" name="Picture 2">
            <a:extLst>
              <a:ext uri="{FF2B5EF4-FFF2-40B4-BE49-F238E27FC236}">
                <a16:creationId xmlns:a16="http://schemas.microsoft.com/office/drawing/2014/main" id="{DB59AA70-3D0E-468A-98B5-43ADB5D74A1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05965" y="1135827"/>
            <a:ext cx="8176260" cy="2727962"/>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FD3948E8-93CC-4EF8-A067-A7F33A100B9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05965" y="3985258"/>
            <a:ext cx="8176260" cy="27800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9397585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6AF06-B34A-45A4-B0F0-3898FCE73E58}"/>
              </a:ext>
            </a:extLst>
          </p:cNvPr>
          <p:cNvSpPr/>
          <p:nvPr/>
        </p:nvSpPr>
        <p:spPr>
          <a:xfrm>
            <a:off x="263799" y="429423"/>
            <a:ext cx="2518638" cy="374077"/>
          </a:xfrm>
          <a:prstGeom prst="rect">
            <a:avLst/>
          </a:prstGeom>
        </p:spPr>
        <p:txBody>
          <a:bodyPr wrap="none">
            <a:spAutoFit/>
          </a:bodyPr>
          <a:lstStyle/>
          <a:p>
            <a:pPr marL="285750" indent="-285750">
              <a:lnSpc>
                <a:spcPct val="107000"/>
              </a:lnSpc>
              <a:spcAft>
                <a:spcPts val="800"/>
              </a:spcAft>
              <a:buFont typeface="Wingdings" panose="05000000000000000000" pitchFamily="2" charset="2"/>
              <a:buChar char="v"/>
            </a:pPr>
            <a:r>
              <a:rPr lang="en-GB" kern="100" dirty="0">
                <a:latin typeface="Times New Roman" panose="02020603050405020304" pitchFamily="18" charset="0"/>
                <a:ea typeface="Calibri" panose="020F0502020204030204" pitchFamily="34" charset="0"/>
                <a:cs typeface="Arial" panose="020B0604020202020204" pitchFamily="34" charset="0"/>
              </a:rPr>
              <a:t>Supplier Management</a:t>
            </a:r>
            <a:endParaRPr lang="en-AE"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12DE61B-4E61-4610-80D1-59D1DE1AA379}"/>
              </a:ext>
            </a:extLst>
          </p:cNvPr>
          <p:cNvSpPr/>
          <p:nvPr/>
        </p:nvSpPr>
        <p:spPr>
          <a:xfrm>
            <a:off x="332379" y="940693"/>
            <a:ext cx="7482840" cy="374077"/>
          </a:xfrm>
          <a:prstGeom prst="rect">
            <a:avLst/>
          </a:prstGeom>
        </p:spPr>
        <p:txBody>
          <a:bodyPr wrap="square">
            <a:spAutoFit/>
          </a:bodyPr>
          <a:lstStyle/>
          <a:p>
            <a:pPr marL="228600">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-Store supplier data and evaluate their performance (on-time delivery rate)</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D9AC670-9363-4F44-9F39-B5987B9D626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04257" y="1451963"/>
            <a:ext cx="7983486" cy="1819275"/>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671F7E5F-BBFB-44C5-8195-FF563EE7EF7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4257" y="3429000"/>
            <a:ext cx="7983486" cy="31851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652827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EE4546-272D-4EDB-BF7E-959773CD826A}"/>
              </a:ext>
            </a:extLst>
          </p:cNvPr>
          <p:cNvSpPr/>
          <p:nvPr/>
        </p:nvSpPr>
        <p:spPr>
          <a:xfrm>
            <a:off x="169247" y="430182"/>
            <a:ext cx="5755743" cy="374077"/>
          </a:xfrm>
          <a:prstGeom prst="rect">
            <a:avLst/>
          </a:prstGeom>
        </p:spPr>
        <p:txBody>
          <a:bodyPr wrap="none">
            <a:spAutoFit/>
          </a:bodyPr>
          <a:lstStyle/>
          <a:p>
            <a:pPr marL="514350" indent="-285750">
              <a:lnSpc>
                <a:spcPct val="107000"/>
              </a:lnSpc>
              <a:spcAft>
                <a:spcPts val="800"/>
              </a:spcAft>
              <a:buFont typeface="Wingdings" panose="05000000000000000000" pitchFamily="2" charset="2"/>
              <a:buChar char="v"/>
            </a:pPr>
            <a:r>
              <a:rPr lang="en-GB" kern="100" dirty="0">
                <a:latin typeface="Times New Roman" panose="02020603050405020304" pitchFamily="18" charset="0"/>
                <a:ea typeface="Calibri" panose="020F0502020204030204" pitchFamily="34" charset="0"/>
                <a:cs typeface="Arial" panose="020B0604020202020204" pitchFamily="34" charset="0"/>
              </a:rPr>
              <a:t>Purchase Agreement Management and Payment Terms</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0B23BA7-9C29-49ED-9B4B-FE1BBD9229AF}"/>
              </a:ext>
            </a:extLst>
          </p:cNvPr>
          <p:cNvSpPr/>
          <p:nvPr/>
        </p:nvSpPr>
        <p:spPr>
          <a:xfrm>
            <a:off x="502920" y="804259"/>
            <a:ext cx="7284720" cy="670440"/>
          </a:xfrm>
          <a:prstGeom prst="rect">
            <a:avLst/>
          </a:prstGeom>
        </p:spPr>
        <p:txBody>
          <a:bodyPr wrap="square">
            <a:spAutoFit/>
          </a:bodyPr>
          <a:lstStyle/>
          <a:p>
            <a:pPr marL="228600">
              <a:lnSpc>
                <a:spcPct val="107000"/>
              </a:lnSpc>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There are two types of purchase agreements: the first is </a:t>
            </a:r>
            <a:r>
              <a:rPr lang="en-US" b="1" kern="100" dirty="0">
                <a:latin typeface="Times New Roman" panose="02020603050405020304" pitchFamily="18" charset="0"/>
                <a:ea typeface="Calibri" panose="020F0502020204030204" pitchFamily="34" charset="0"/>
                <a:cs typeface="Arial" panose="020B0604020202020204" pitchFamily="34" charset="0"/>
              </a:rPr>
              <a:t>Blanket Order</a:t>
            </a:r>
            <a:r>
              <a:rPr lang="en-US" kern="100" dirty="0">
                <a:latin typeface="Times New Roman" panose="02020603050405020304" pitchFamily="18" charset="0"/>
                <a:ea typeface="Calibri" panose="020F0502020204030204" pitchFamily="34" charset="0"/>
                <a:cs typeface="Arial" panose="020B0604020202020204" pitchFamily="34" charset="0"/>
              </a:rPr>
              <a:t>, and the second is </a:t>
            </a:r>
            <a:r>
              <a:rPr lang="en-US" b="1" kern="100" dirty="0">
                <a:latin typeface="Times New Roman" panose="02020603050405020304" pitchFamily="18" charset="0"/>
                <a:ea typeface="Calibri" panose="020F0502020204030204" pitchFamily="34" charset="0"/>
                <a:cs typeface="Arial" panose="020B0604020202020204" pitchFamily="34" charset="0"/>
              </a:rPr>
              <a:t>Purchase Template</a:t>
            </a:r>
            <a:r>
              <a:rPr lang="en-US" kern="100" dirty="0">
                <a:latin typeface="Times New Roman" panose="02020603050405020304" pitchFamily="18" charset="0"/>
                <a:ea typeface="Calibri" panose="020F0502020204030204" pitchFamily="34" charset="0"/>
                <a:cs typeface="Arial" panose="020B0604020202020204" pitchFamily="34" charset="0"/>
              </a:rPr>
              <a:t>.</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C2355B1C-575E-48DC-968C-A5E8135AAF1F}"/>
              </a:ext>
            </a:extLst>
          </p:cNvPr>
          <p:cNvSpPr/>
          <p:nvPr/>
        </p:nvSpPr>
        <p:spPr>
          <a:xfrm>
            <a:off x="294513" y="1848776"/>
            <a:ext cx="1864613" cy="374077"/>
          </a:xfrm>
          <a:prstGeom prst="rect">
            <a:avLst/>
          </a:prstGeom>
        </p:spPr>
        <p:txBody>
          <a:bodyPr wrap="none">
            <a:spAutoFit/>
          </a:bodyPr>
          <a:lstStyle/>
          <a:p>
            <a:pPr marL="228600">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 Blanket Order</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157DAE2-9BF3-48EC-9217-2078465EBCC7}"/>
              </a:ext>
            </a:extLst>
          </p:cNvPr>
          <p:cNvSpPr/>
          <p:nvPr/>
        </p:nvSpPr>
        <p:spPr>
          <a:xfrm>
            <a:off x="502920" y="2222853"/>
            <a:ext cx="7597140" cy="374077"/>
          </a:xfrm>
          <a:prstGeom prst="rect">
            <a:avLst/>
          </a:prstGeom>
        </p:spPr>
        <p:txBody>
          <a:bodyPr wrap="square">
            <a:spAutoFit/>
          </a:bodyPr>
          <a:lstStyle/>
          <a:p>
            <a:pPr marL="228600">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In this method, a specific vendor is selected, and purchase order details</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00393A1-1F94-4A0E-AC62-906C0C9E186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33050" y="2714210"/>
            <a:ext cx="8183880" cy="3093722"/>
          </a:xfrm>
          <a:prstGeom prst="rect">
            <a:avLst/>
          </a:prstGeom>
        </p:spPr>
      </p:pic>
    </p:spTree>
    <p:extLst>
      <p:ext uri="{BB962C8B-B14F-4D97-AF65-F5344CB8AC3E}">
        <p14:creationId xmlns:p14="http://schemas.microsoft.com/office/powerpoint/2010/main" val="130828234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2E0452-8CB2-4868-8D62-02C6502AA158}"/>
              </a:ext>
            </a:extLst>
          </p:cNvPr>
          <p:cNvSpPr/>
          <p:nvPr/>
        </p:nvSpPr>
        <p:spPr>
          <a:xfrm>
            <a:off x="254267" y="1303057"/>
            <a:ext cx="11163300" cy="369332"/>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rPr>
              <a:t>After the purchase contract is approved, it is placed on hold until it is converted into a Request for Quotation (RFQ)</a:t>
            </a:r>
            <a:endParaRPr lang="en-AE" dirty="0"/>
          </a:p>
        </p:txBody>
      </p:sp>
      <p:pic>
        <p:nvPicPr>
          <p:cNvPr id="3" name="Picture 2">
            <a:extLst>
              <a:ext uri="{FF2B5EF4-FFF2-40B4-BE49-F238E27FC236}">
                <a16:creationId xmlns:a16="http://schemas.microsoft.com/office/drawing/2014/main" id="{D4602202-F92B-419F-A2F8-CFF21037C4C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97787" y="1875047"/>
            <a:ext cx="9396426" cy="44223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894959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9DC620-CD14-44F5-8F1A-21EE236C6DAD}"/>
              </a:ext>
            </a:extLst>
          </p:cNvPr>
          <p:cNvSpPr/>
          <p:nvPr/>
        </p:nvSpPr>
        <p:spPr>
          <a:xfrm>
            <a:off x="71561" y="1090827"/>
            <a:ext cx="10925093" cy="646331"/>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rPr>
              <a:t>“New Quotation” can be used to create a request for a specific quantity from the contract, then approve it to convert it into a Purchase Order</a:t>
            </a:r>
            <a:endParaRPr lang="en-AE" dirty="0"/>
          </a:p>
        </p:txBody>
      </p:sp>
      <p:pic>
        <p:nvPicPr>
          <p:cNvPr id="3" name="Picture 2">
            <a:extLst>
              <a:ext uri="{FF2B5EF4-FFF2-40B4-BE49-F238E27FC236}">
                <a16:creationId xmlns:a16="http://schemas.microsoft.com/office/drawing/2014/main" id="{A194250F-54A5-4391-A165-D4A50FE20C4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91694" y="1793018"/>
            <a:ext cx="8608612" cy="43215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548047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7A58-7A8D-4FCE-95E7-20E66B3DBAE0}"/>
              </a:ext>
            </a:extLst>
          </p:cNvPr>
          <p:cNvSpPr>
            <a:spLocks noGrp="1"/>
          </p:cNvSpPr>
          <p:nvPr>
            <p:ph type="title"/>
          </p:nvPr>
        </p:nvSpPr>
        <p:spPr/>
        <p:txBody>
          <a:bodyPr/>
          <a:lstStyle/>
          <a:p>
            <a:r>
              <a:rPr lang="en-US" dirty="0">
                <a:solidFill>
                  <a:schemeClr val="bg1">
                    <a:lumMod val="95000"/>
                  </a:schemeClr>
                </a:solidFill>
                <a:latin typeface="Times New Roman" pitchFamily="18" charset="0"/>
                <a:cs typeface="Times New Roman" pitchFamily="18" charset="0"/>
              </a:rPr>
              <a:t>Accounting: Chart of Accounts</a:t>
            </a:r>
            <a:endParaRPr lang="x-none" dirty="0">
              <a:solidFill>
                <a:schemeClr val="bg1">
                  <a:lumMod val="95000"/>
                </a:schemeClr>
              </a:solidFill>
            </a:endParaRPr>
          </a:p>
        </p:txBody>
      </p:sp>
      <p:sp>
        <p:nvSpPr>
          <p:cNvPr id="3" name="Content Placeholder 2">
            <a:extLst>
              <a:ext uri="{FF2B5EF4-FFF2-40B4-BE49-F238E27FC236}">
                <a16:creationId xmlns:a16="http://schemas.microsoft.com/office/drawing/2014/main" id="{6A45C10A-633A-4FC3-A04D-2AEB17E8A40D}"/>
              </a:ext>
            </a:extLst>
          </p:cNvPr>
          <p:cNvSpPr>
            <a:spLocks noGrp="1"/>
          </p:cNvSpPr>
          <p:nvPr>
            <p:ph idx="1"/>
          </p:nvPr>
        </p:nvSpPr>
        <p:spPr>
          <a:xfrm>
            <a:off x="1154954" y="2603500"/>
            <a:ext cx="8978911" cy="3416300"/>
          </a:xfrm>
        </p:spPr>
        <p:txBody>
          <a:bodyPr/>
          <a:lstStyle/>
          <a:p>
            <a:pPr marL="0" indent="0">
              <a:lnSpc>
                <a:spcPct val="200000"/>
              </a:lnSpc>
              <a:buNone/>
            </a:pPr>
            <a:r>
              <a:rPr lang="en-US" dirty="0">
                <a:solidFill>
                  <a:schemeClr val="tx2">
                    <a:lumMod val="50000"/>
                  </a:schemeClr>
                </a:solidFill>
                <a:latin typeface="Times New Roman" pitchFamily="18" charset="0"/>
                <a:cs typeface="Times New Roman" pitchFamily="18" charset="0"/>
              </a:rPr>
              <a:t>The Chart of Accounts was built based on client requirements.</a:t>
            </a:r>
            <a:br>
              <a:rPr lang="en-US" dirty="0">
                <a:solidFill>
                  <a:schemeClr val="tx2">
                    <a:lumMod val="50000"/>
                  </a:schemeClr>
                </a:solidFill>
                <a:latin typeface="Times New Roman" pitchFamily="18" charset="0"/>
                <a:cs typeface="Times New Roman" pitchFamily="18" charset="0"/>
              </a:rPr>
            </a:br>
            <a:r>
              <a:rPr lang="en-US" dirty="0">
                <a:solidFill>
                  <a:schemeClr val="tx2">
                    <a:lumMod val="50000"/>
                  </a:schemeClr>
                </a:solidFill>
                <a:latin typeface="Times New Roman" pitchFamily="18" charset="0"/>
                <a:cs typeface="Times New Roman" pitchFamily="18" charset="0"/>
              </a:rPr>
              <a:t>Main account groups were created for structure only, while active sub-accounts are used for transactions in Odoo.</a:t>
            </a:r>
          </a:p>
          <a:p>
            <a:pPr marL="0" indent="0">
              <a:buNone/>
            </a:pPr>
            <a:endParaRPr lang="x-none" dirty="0"/>
          </a:p>
        </p:txBody>
      </p:sp>
    </p:spTree>
    <p:extLst>
      <p:ext uri="{BB962C8B-B14F-4D97-AF65-F5344CB8AC3E}">
        <p14:creationId xmlns:p14="http://schemas.microsoft.com/office/powerpoint/2010/main" val="90877859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114885-2820-4BEF-B3EA-06E3C505FA0C}"/>
              </a:ext>
            </a:extLst>
          </p:cNvPr>
          <p:cNvSpPr/>
          <p:nvPr/>
        </p:nvSpPr>
        <p:spPr>
          <a:xfrm>
            <a:off x="276684" y="700991"/>
            <a:ext cx="5500224" cy="369332"/>
          </a:xfrm>
          <a:prstGeom prst="rect">
            <a:avLst/>
          </a:prstGeom>
        </p:spPr>
        <p:txBody>
          <a:bodyPr wrap="none">
            <a:spAutoFit/>
          </a:bodyPr>
          <a:lstStyle/>
          <a:p>
            <a:r>
              <a:rPr lang="en-GB" dirty="0">
                <a:latin typeface="Times New Roman" panose="02020603050405020304" pitchFamily="18" charset="0"/>
                <a:ea typeface="Calibri" panose="020F0502020204030204" pitchFamily="34" charset="0"/>
              </a:rPr>
              <a:t>Approve the quotation to convert it into a Purchase Order</a:t>
            </a:r>
            <a:endParaRPr lang="en-AE" dirty="0"/>
          </a:p>
        </p:txBody>
      </p:sp>
      <p:pic>
        <p:nvPicPr>
          <p:cNvPr id="3" name="Picture 2">
            <a:extLst>
              <a:ext uri="{FF2B5EF4-FFF2-40B4-BE49-F238E27FC236}">
                <a16:creationId xmlns:a16="http://schemas.microsoft.com/office/drawing/2014/main" id="{D1F633A9-1B82-451C-8672-03C1AD5CAC8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29301" y="1395253"/>
            <a:ext cx="9133398" cy="47617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663753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AF3E6A-03D0-4000-8827-D765FF993E6E}"/>
              </a:ext>
            </a:extLst>
          </p:cNvPr>
          <p:cNvSpPr/>
          <p:nvPr/>
        </p:nvSpPr>
        <p:spPr>
          <a:xfrm>
            <a:off x="250183" y="882515"/>
            <a:ext cx="2293192" cy="374077"/>
          </a:xfrm>
          <a:prstGeom prst="rect">
            <a:avLst/>
          </a:prstGeom>
        </p:spPr>
        <p:txBody>
          <a:bodyPr wrap="none">
            <a:spAutoFit/>
          </a:bodyPr>
          <a:lstStyle/>
          <a:p>
            <a:pPr marL="228600">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 Purchase Template</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82DF7F8-6AAA-4B00-A355-0A021A167A23}"/>
              </a:ext>
            </a:extLst>
          </p:cNvPr>
          <p:cNvSpPr/>
          <p:nvPr/>
        </p:nvSpPr>
        <p:spPr>
          <a:xfrm>
            <a:off x="712702" y="1302210"/>
            <a:ext cx="4628190" cy="369332"/>
          </a:xfrm>
          <a:prstGeom prst="rect">
            <a:avLst/>
          </a:prstGeom>
        </p:spPr>
        <p:txBody>
          <a:bodyPr wrap="none">
            <a:spAutoFit/>
          </a:bodyPr>
          <a:lstStyle/>
          <a:p>
            <a:r>
              <a:rPr lang="en-GB" dirty="0">
                <a:latin typeface="Times New Roman" panose="02020603050405020304" pitchFamily="18" charset="0"/>
                <a:ea typeface="Calibri" panose="020F0502020204030204" pitchFamily="34" charset="0"/>
              </a:rPr>
              <a:t>This method does not require selecting a vendor</a:t>
            </a:r>
            <a:endParaRPr lang="en-AE" dirty="0"/>
          </a:p>
        </p:txBody>
      </p:sp>
      <p:pic>
        <p:nvPicPr>
          <p:cNvPr id="4" name="Picture 3">
            <a:extLst>
              <a:ext uri="{FF2B5EF4-FFF2-40B4-BE49-F238E27FC236}">
                <a16:creationId xmlns:a16="http://schemas.microsoft.com/office/drawing/2014/main" id="{14E59E47-E77F-4315-92EA-2F9E67D1AE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29301" y="1890606"/>
            <a:ext cx="9133398" cy="42535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533133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803827-19A4-4F4F-B7A4-9C7740D4AF2C}"/>
              </a:ext>
            </a:extLst>
          </p:cNvPr>
          <p:cNvSpPr/>
          <p:nvPr/>
        </p:nvSpPr>
        <p:spPr>
          <a:xfrm>
            <a:off x="0" y="549365"/>
            <a:ext cx="9708541" cy="374077"/>
          </a:xfrm>
          <a:prstGeom prst="rect">
            <a:avLst/>
          </a:prstGeom>
        </p:spPr>
        <p:txBody>
          <a:bodyPr wrap="square">
            <a:spAutoFit/>
          </a:bodyPr>
          <a:lstStyle/>
          <a:p>
            <a:pPr marL="228600">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Click on "New Quotation" to compare offers from different vendors and define the payment terms</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E798331-114D-407E-98A3-BD74D0E5E3EC}"/>
              </a:ext>
            </a:extLst>
          </p:cNvPr>
          <p:cNvSpPr/>
          <p:nvPr/>
        </p:nvSpPr>
        <p:spPr>
          <a:xfrm>
            <a:off x="367989" y="1162769"/>
            <a:ext cx="1813317" cy="369332"/>
          </a:xfrm>
          <a:prstGeom prst="rect">
            <a:avLst/>
          </a:prstGeom>
        </p:spPr>
        <p:txBody>
          <a:bodyPr wrap="none">
            <a:spAutoFit/>
          </a:bodyPr>
          <a:lstStyle/>
          <a:p>
            <a:r>
              <a:rPr lang="en-GB" dirty="0">
                <a:latin typeface="Times New Roman" panose="02020603050405020304" pitchFamily="18" charset="0"/>
                <a:ea typeface="Calibri" panose="020F0502020204030204" pitchFamily="34" charset="0"/>
              </a:rPr>
              <a:t>-The first vendor:</a:t>
            </a:r>
            <a:endParaRPr lang="en-AE" dirty="0"/>
          </a:p>
        </p:txBody>
      </p:sp>
      <p:pic>
        <p:nvPicPr>
          <p:cNvPr id="4" name="Picture 3">
            <a:extLst>
              <a:ext uri="{FF2B5EF4-FFF2-40B4-BE49-F238E27FC236}">
                <a16:creationId xmlns:a16="http://schemas.microsoft.com/office/drawing/2014/main" id="{CDB83289-4A26-4FCF-80BD-1FA42D47E6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81306" y="1532101"/>
            <a:ext cx="7606750" cy="2423795"/>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AB42387E-05CD-41FA-B553-56132A14590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81306" y="4095121"/>
            <a:ext cx="7606750" cy="24237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347024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4AFC5B-D74C-46FC-B24C-4380A7AE5812}"/>
              </a:ext>
            </a:extLst>
          </p:cNvPr>
          <p:cNvSpPr/>
          <p:nvPr/>
        </p:nvSpPr>
        <p:spPr>
          <a:xfrm>
            <a:off x="448570" y="381865"/>
            <a:ext cx="2082621" cy="369332"/>
          </a:xfrm>
          <a:prstGeom prst="rect">
            <a:avLst/>
          </a:prstGeom>
        </p:spPr>
        <p:txBody>
          <a:bodyPr wrap="none">
            <a:spAutoFit/>
          </a:bodyPr>
          <a:lstStyle/>
          <a:p>
            <a:r>
              <a:rPr lang="en-GB" dirty="0">
                <a:latin typeface="Times New Roman" panose="02020603050405020304" pitchFamily="18" charset="0"/>
                <a:ea typeface="Calibri" panose="020F0502020204030204" pitchFamily="34" charset="0"/>
              </a:rPr>
              <a:t>-The second vendor:</a:t>
            </a:r>
          </a:p>
        </p:txBody>
      </p:sp>
      <p:pic>
        <p:nvPicPr>
          <p:cNvPr id="3" name="Picture 2">
            <a:extLst>
              <a:ext uri="{FF2B5EF4-FFF2-40B4-BE49-F238E27FC236}">
                <a16:creationId xmlns:a16="http://schemas.microsoft.com/office/drawing/2014/main" id="{B0350DDC-BCA4-4967-BF0A-53876A0FB88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90191" y="847432"/>
            <a:ext cx="6811618" cy="3033424"/>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ABA2E62A-35C0-4BF3-8A10-2D249F23865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90191" y="3951798"/>
            <a:ext cx="6810348" cy="27471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2854586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352C01-1BA7-4ECA-9998-8A9BB5E25F93}"/>
              </a:ext>
            </a:extLst>
          </p:cNvPr>
          <p:cNvSpPr/>
          <p:nvPr/>
        </p:nvSpPr>
        <p:spPr>
          <a:xfrm>
            <a:off x="193481" y="1157766"/>
            <a:ext cx="8290560" cy="369332"/>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rPr>
              <a:t>The offers are compared, then click on "Confirm Order" from the desired quotation</a:t>
            </a:r>
            <a:endParaRPr lang="en-AE" dirty="0"/>
          </a:p>
        </p:txBody>
      </p:sp>
      <p:pic>
        <p:nvPicPr>
          <p:cNvPr id="3" name="Picture 2">
            <a:extLst>
              <a:ext uri="{FF2B5EF4-FFF2-40B4-BE49-F238E27FC236}">
                <a16:creationId xmlns:a16="http://schemas.microsoft.com/office/drawing/2014/main" id="{7A6220E8-8D4A-4D3B-BEA1-FAF9DDA7E94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56521" y="1887582"/>
            <a:ext cx="8878958" cy="38126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06277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D79B15-BDE9-4472-ADC3-EFE90D1E6F72}"/>
              </a:ext>
            </a:extLst>
          </p:cNvPr>
          <p:cNvSpPr/>
          <p:nvPr/>
        </p:nvSpPr>
        <p:spPr>
          <a:xfrm>
            <a:off x="382381" y="771478"/>
            <a:ext cx="1601721" cy="369332"/>
          </a:xfrm>
          <a:prstGeom prst="rect">
            <a:avLst/>
          </a:prstGeom>
        </p:spPr>
        <p:txBody>
          <a:bodyPr wrap="none">
            <a:spAutoFit/>
          </a:bodyPr>
          <a:lstStyle/>
          <a:p>
            <a:pPr marL="285750" indent="-285750">
              <a:buFont typeface="Wingdings" panose="05000000000000000000" pitchFamily="2" charset="2"/>
              <a:buChar char="v"/>
            </a:pPr>
            <a:r>
              <a:rPr lang="en-GB" dirty="0">
                <a:latin typeface="Times New Roman" panose="02020603050405020304" pitchFamily="18" charset="0"/>
                <a:ea typeface="Calibri" panose="020F0502020204030204" pitchFamily="34" charset="0"/>
              </a:rPr>
              <a:t>Alternatives</a:t>
            </a:r>
            <a:endParaRPr lang="en-AE" dirty="0"/>
          </a:p>
        </p:txBody>
      </p:sp>
      <p:sp>
        <p:nvSpPr>
          <p:cNvPr id="4" name="Rectangle 3">
            <a:extLst>
              <a:ext uri="{FF2B5EF4-FFF2-40B4-BE49-F238E27FC236}">
                <a16:creationId xmlns:a16="http://schemas.microsoft.com/office/drawing/2014/main" id="{0C0EA461-D4F7-4198-9F37-C1675BDB1A2E}"/>
              </a:ext>
            </a:extLst>
          </p:cNvPr>
          <p:cNvSpPr/>
          <p:nvPr/>
        </p:nvSpPr>
        <p:spPr>
          <a:xfrm>
            <a:off x="662608" y="1158700"/>
            <a:ext cx="8783542" cy="369332"/>
          </a:xfrm>
          <a:prstGeom prst="rect">
            <a:avLst/>
          </a:prstGeom>
        </p:spPr>
        <p:txBody>
          <a:bodyPr wrap="square">
            <a:spAutoFit/>
          </a:bodyPr>
          <a:lstStyle/>
          <a:p>
            <a:r>
              <a:rPr lang="en-AE" sz="1600" dirty="0">
                <a:latin typeface="Times New Roman" panose="02020603050405020304" pitchFamily="18" charset="0"/>
                <a:ea typeface="Calibri" panose="020F0502020204030204" pitchFamily="34" charset="0"/>
              </a:rPr>
              <a:t> -</a:t>
            </a:r>
            <a:r>
              <a:rPr lang="en-GB" dirty="0">
                <a:latin typeface="Times New Roman" panose="02020603050405020304" pitchFamily="18" charset="0"/>
                <a:ea typeface="Calibri" panose="020F0502020204030204" pitchFamily="34" charset="0"/>
              </a:rPr>
              <a:t>This feature compares one purchase offer with another purchase offer in the same location</a:t>
            </a:r>
            <a:endParaRPr lang="en-AE" dirty="0"/>
          </a:p>
        </p:txBody>
      </p:sp>
      <p:pic>
        <p:nvPicPr>
          <p:cNvPr id="5" name="Picture 4">
            <a:extLst>
              <a:ext uri="{FF2B5EF4-FFF2-40B4-BE49-F238E27FC236}">
                <a16:creationId xmlns:a16="http://schemas.microsoft.com/office/drawing/2014/main" id="{3508E121-44EA-4B49-B96F-23008F3A595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87110" y="1908870"/>
            <a:ext cx="8417780" cy="41776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464668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C3C8EC-9849-462B-AB68-D36E18FFF9DD}"/>
              </a:ext>
            </a:extLst>
          </p:cNvPr>
          <p:cNvSpPr/>
          <p:nvPr/>
        </p:nvSpPr>
        <p:spPr>
          <a:xfrm>
            <a:off x="375258" y="671885"/>
            <a:ext cx="2300630" cy="374077"/>
          </a:xfrm>
          <a:prstGeom prst="rect">
            <a:avLst/>
          </a:prstGeom>
        </p:spPr>
        <p:txBody>
          <a:bodyPr wrap="none">
            <a:spAutoFit/>
          </a:bodyPr>
          <a:lstStyle/>
          <a:p>
            <a:pPr>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-Configure the settings</a:t>
            </a:r>
            <a:endParaRPr lang="en-AE"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AABD9A9-F2B2-45C1-A180-2FD2F66B6B6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87610" y="1159086"/>
            <a:ext cx="9016779" cy="50270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1880791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62D09C-B145-43AB-A1BB-E8BD0A1C2A23}"/>
              </a:ext>
            </a:extLst>
          </p:cNvPr>
          <p:cNvSpPr/>
          <p:nvPr/>
        </p:nvSpPr>
        <p:spPr>
          <a:xfrm>
            <a:off x="604644" y="469329"/>
            <a:ext cx="2520218" cy="369332"/>
          </a:xfrm>
          <a:prstGeom prst="rect">
            <a:avLst/>
          </a:prstGeom>
        </p:spPr>
        <p:txBody>
          <a:bodyPr wrap="square">
            <a:spAutoFit/>
          </a:bodyPr>
          <a:lstStyle/>
          <a:p>
            <a:r>
              <a:rPr lang="en-GB" dirty="0">
                <a:latin typeface="Times New Roman" panose="02020603050405020304" pitchFamily="18" charset="0"/>
                <a:ea typeface="Calibri" panose="020F0502020204030204" pitchFamily="34" charset="0"/>
              </a:rPr>
              <a:t>-Product Category</a:t>
            </a:r>
            <a:endParaRPr lang="en-AE" dirty="0"/>
          </a:p>
        </p:txBody>
      </p:sp>
      <p:pic>
        <p:nvPicPr>
          <p:cNvPr id="3" name="Picture 2">
            <a:extLst>
              <a:ext uri="{FF2B5EF4-FFF2-40B4-BE49-F238E27FC236}">
                <a16:creationId xmlns:a16="http://schemas.microsoft.com/office/drawing/2014/main" id="{CB37CC44-DA96-48D7-A1BB-4F23DD84660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55018" y="884580"/>
            <a:ext cx="7081964" cy="2544420"/>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A2DCDDCF-4A2E-46C4-AD78-68E220E0E57D}"/>
              </a:ext>
            </a:extLst>
          </p:cNvPr>
          <p:cNvSpPr/>
          <p:nvPr/>
        </p:nvSpPr>
        <p:spPr>
          <a:xfrm>
            <a:off x="604644" y="3429000"/>
            <a:ext cx="2890056" cy="369332"/>
          </a:xfrm>
          <a:prstGeom prst="rect">
            <a:avLst/>
          </a:prstGeom>
        </p:spPr>
        <p:txBody>
          <a:bodyPr wrap="square">
            <a:spAutoFit/>
          </a:bodyPr>
          <a:lstStyle/>
          <a:p>
            <a:r>
              <a:rPr lang="en-GB" dirty="0">
                <a:solidFill>
                  <a:srgbClr val="000000"/>
                </a:solidFill>
                <a:latin typeface="Times New Roman" panose="02020603050405020304" pitchFamily="18" charset="0"/>
                <a:ea typeface="Calibri" panose="020F0502020204030204" pitchFamily="34" charset="0"/>
                <a:hlinkClick r:id="rId3">
                  <a:extLst>
                    <a:ext uri="{A12FA001-AC4F-418D-AE19-62706E023703}">
                      <ahyp:hlinkClr xmlns:ahyp="http://schemas.microsoft.com/office/drawing/2018/hyperlinkcolor" val="tx"/>
                    </a:ext>
                  </a:extLst>
                </a:hlinkClick>
              </a:rPr>
              <a:t>-Units of Measure Categories</a:t>
            </a:r>
            <a:endParaRPr lang="en-AE" dirty="0"/>
          </a:p>
        </p:txBody>
      </p:sp>
      <p:pic>
        <p:nvPicPr>
          <p:cNvPr id="5" name="Picture 4">
            <a:extLst>
              <a:ext uri="{FF2B5EF4-FFF2-40B4-BE49-F238E27FC236}">
                <a16:creationId xmlns:a16="http://schemas.microsoft.com/office/drawing/2014/main" id="{5B93A22D-7DA1-4AFA-8F1C-9CC6A793EDA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555018" y="3907864"/>
            <a:ext cx="7081964" cy="24927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646710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45D51-78D6-488C-B650-E6B550A31349}"/>
              </a:ext>
            </a:extLst>
          </p:cNvPr>
          <p:cNvSpPr/>
          <p:nvPr/>
        </p:nvSpPr>
        <p:spPr>
          <a:xfrm>
            <a:off x="321572" y="1603993"/>
            <a:ext cx="1742849" cy="374077"/>
          </a:xfrm>
          <a:prstGeom prst="rect">
            <a:avLst/>
          </a:prstGeom>
        </p:spPr>
        <p:txBody>
          <a:bodyPr wrap="none">
            <a:spAutoFit/>
          </a:bodyPr>
          <a:lstStyle/>
          <a:p>
            <a:pPr>
              <a:lnSpc>
                <a:spcPct val="107000"/>
              </a:lnSpc>
              <a:spcAft>
                <a:spcPts val="800"/>
              </a:spcAft>
            </a:pPr>
            <a:r>
              <a:rPr lang="en-GB" kern="100" dirty="0">
                <a:latin typeface="Times New Roman" panose="02020603050405020304" pitchFamily="18" charset="0"/>
                <a:ea typeface="Calibri" panose="020F0502020204030204" pitchFamily="34" charset="0"/>
                <a:cs typeface="Arial" panose="020B0604020202020204" pitchFamily="34" charset="0"/>
              </a:rPr>
              <a:t>-Vendor Pricelist</a:t>
            </a:r>
            <a:endParaRPr lang="en-AE"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1C7E4CB-BDB3-4DE8-9B50-A502E95FB70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85601" y="2265003"/>
            <a:ext cx="7820798" cy="26568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0501797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BC0630-6D7E-458F-94F8-36C7F72A2EAF}"/>
              </a:ext>
            </a:extLst>
          </p:cNvPr>
          <p:cNvSpPr/>
          <p:nvPr/>
        </p:nvSpPr>
        <p:spPr>
          <a:xfrm>
            <a:off x="189913" y="697545"/>
            <a:ext cx="2813591" cy="374077"/>
          </a:xfrm>
          <a:prstGeom prst="rect">
            <a:avLst/>
          </a:prstGeom>
        </p:spPr>
        <p:txBody>
          <a:bodyPr wrap="none">
            <a:spAutoFit/>
          </a:bodyPr>
          <a:lstStyle/>
          <a:p>
            <a:pPr marL="514350" indent="-285750">
              <a:lnSpc>
                <a:spcPct val="107000"/>
              </a:lnSpc>
              <a:spcAft>
                <a:spcPts val="800"/>
              </a:spcAft>
              <a:buFont typeface="Wingdings" panose="05000000000000000000" pitchFamily="2" charset="2"/>
              <a:buChar char="v"/>
            </a:pPr>
            <a:r>
              <a:rPr lang="en-US" kern="0" dirty="0">
                <a:latin typeface="Times New Roman" panose="02020603050405020304" pitchFamily="18" charset="0"/>
                <a:ea typeface="Times New Roman" panose="02020603050405020304" pitchFamily="18" charset="0"/>
                <a:cs typeface="Arial" panose="020B0604020202020204" pitchFamily="34" charset="0"/>
              </a:rPr>
              <a:t>Reports and Analytics.</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39095A0-49FD-404D-A362-BD9A5A806DA0}"/>
              </a:ext>
            </a:extLst>
          </p:cNvPr>
          <p:cNvSpPr>
            <a:spLocks noChangeArrowheads="1"/>
          </p:cNvSpPr>
          <p:nvPr/>
        </p:nvSpPr>
        <p:spPr bwMode="auto">
          <a:xfrm>
            <a:off x="753072" y="1172507"/>
            <a:ext cx="55261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Reports on purchases, vendors, and purchasing performance.</a:t>
            </a:r>
            <a:endParaRPr kumimoji="0" lang="en-GB" altLang="en-US" sz="1600" b="0" i="0" u="none" strike="noStrike" cap="none" normalizeH="0" baseline="0" dirty="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3B213F2B-3FF0-4816-AC27-310176385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309" y="1578041"/>
            <a:ext cx="5979381" cy="227494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1217BE-1CA1-42DE-9874-156D52F8E7A0}"/>
              </a:ext>
            </a:extLst>
          </p:cNvPr>
          <p:cNvSpPr/>
          <p:nvPr/>
        </p:nvSpPr>
        <p:spPr>
          <a:xfrm>
            <a:off x="753072" y="3919968"/>
            <a:ext cx="4493538" cy="374077"/>
          </a:xfrm>
          <a:prstGeom prst="rect">
            <a:avLst/>
          </a:prstGeom>
        </p:spPr>
        <p:txBody>
          <a:bodyPr wrap="none">
            <a:spAutoFit/>
          </a:bodyPr>
          <a:lstStyle/>
          <a:p>
            <a:pPr marL="228600" rtl="1">
              <a:lnSpc>
                <a:spcPct val="107000"/>
              </a:lnSpc>
              <a:spcAft>
                <a:spcPts val="800"/>
              </a:spcAft>
            </a:pPr>
            <a:r>
              <a:rPr lang="en-US" kern="100" dirty="0">
                <a:latin typeface="Times New Roman" panose="02020603050405020304" pitchFamily="18" charset="0"/>
                <a:ea typeface="Calibri" panose="020F0502020204030204" pitchFamily="34" charset="0"/>
                <a:cs typeface="Arial" panose="020B0604020202020204" pitchFamily="34" charset="0"/>
              </a:rPr>
              <a:t>Cost analysis and comparison of quotations.</a:t>
            </a:r>
            <a:endParaRPr lang="en-AE"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D029967-38A1-4063-8699-C8588F7E1D5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06309" y="4428004"/>
            <a:ext cx="5979381" cy="22192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8868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9">
      <a:dk1>
        <a:sysClr val="windowText" lastClr="000000"/>
      </a:dk1>
      <a:lt1>
        <a:srgbClr val="E8E3DC"/>
      </a:lt1>
      <a:dk2>
        <a:srgbClr val="3B3059"/>
      </a:dk2>
      <a:lt2>
        <a:srgbClr val="EBEBEB"/>
      </a:lt2>
      <a:accent1>
        <a:srgbClr val="7B7B7B"/>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789</TotalTime>
  <Words>5666</Words>
  <Application>Microsoft Office PowerPoint</Application>
  <PresentationFormat>Widescreen</PresentationFormat>
  <Paragraphs>411</Paragraphs>
  <Slides>215</Slides>
  <Notes>0</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215</vt:i4>
      </vt:variant>
    </vt:vector>
  </HeadingPairs>
  <TitlesOfParts>
    <vt:vector size="225" baseType="lpstr">
      <vt:lpstr>Arial</vt:lpstr>
      <vt:lpstr>Calibri</vt:lpstr>
      <vt:lpstr>Century Gothic</vt:lpstr>
      <vt:lpstr>Segoe UI Emoji</vt:lpstr>
      <vt:lpstr>Sitka Heading Semibold</vt:lpstr>
      <vt:lpstr>Symbol</vt:lpstr>
      <vt:lpstr>Times New Roman</vt:lpstr>
      <vt:lpstr>Wingdings</vt:lpstr>
      <vt:lpstr>Wingdings 3</vt:lpstr>
      <vt:lpstr>Ion Boardroom</vt:lpstr>
      <vt:lpstr>“Alwan” Modern Printing Press </vt:lpstr>
      <vt:lpstr>Introduction</vt:lpstr>
      <vt:lpstr>Gap Analysis</vt:lpstr>
      <vt:lpstr>FIRST: Warehouse Management</vt:lpstr>
      <vt:lpstr>SECOND : Paper Stock Summary</vt:lpstr>
      <vt:lpstr>Third: Internal Transfer Visibility</vt:lpstr>
      <vt:lpstr>Fourth: Scrap Warehouse Permission</vt:lpstr>
      <vt:lpstr>Fifth: Fixed Assets Management</vt:lpstr>
      <vt:lpstr>Accounting: Chart of Accounts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Accounting: Asset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Inventory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Purchases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Accounting Module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Manufacturing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Point of Sale (POS)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Alwan Modern Printing Press</dc:title>
  <dc:creator>Youssef MohamedAbdel-Moneim</dc:creator>
  <cp:lastModifiedBy>sameh marzuq</cp:lastModifiedBy>
  <cp:revision>73</cp:revision>
  <dcterms:created xsi:type="dcterms:W3CDTF">2025-04-27T17:36:08Z</dcterms:created>
  <dcterms:modified xsi:type="dcterms:W3CDTF">2025-05-19T20:24:42Z</dcterms:modified>
</cp:coreProperties>
</file>